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4"/>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591" autoAdjust="0"/>
  </p:normalViewPr>
  <p:slideViewPr>
    <p:cSldViewPr snapToGrid="0" snapToObjects="1">
      <p:cViewPr varScale="1">
        <p:scale>
          <a:sx n="105" d="100"/>
          <a:sy n="105" d="100"/>
        </p:scale>
        <p:origin x="49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11, 2017</a:t>
            </a:fld>
            <a:endParaRPr lang="en-US" dirty="0"/>
          </a:p>
        </p:txBody>
      </p:sp>
      <p:sp>
        <p:nvSpPr>
          <p:cNvPr id="5" name="Footer Placeholder 4"/>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11,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609549"/>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14624"/>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14 Troubled Times: the Tumultuous 1850s</a:t>
            </a:r>
          </a:p>
          <a:p>
            <a:pPr algn="ctr"/>
            <a:r>
              <a:rPr lang="en-US" sz="1600" cap="none" dirty="0">
                <a:solidFill>
                  <a:schemeClr val="tx1"/>
                </a:solidFill>
                <a:latin typeface="+mn-lt"/>
              </a:rPr>
              <a:t>PowerPoint Image Slideshow</a:t>
            </a:r>
          </a:p>
        </p:txBody>
      </p:sp>
      <p:sp>
        <p:nvSpPr>
          <p:cNvPr id="2" name="Title">
            <a:extLst>
              <a:ext uri="{FF2B5EF4-FFF2-40B4-BE49-F238E27FC236}">
                <a16:creationId xmlns:a16="http://schemas.microsoft.com/office/drawing/2014/main" id="{2F50EDFB-8802-4E17-81B9-2BB1D062DB65}"/>
              </a:ext>
            </a:extLst>
          </p:cNvPr>
          <p:cNvSpPr>
            <a:spLocks noGrp="1"/>
          </p:cNvSpPr>
          <p:nvPr>
            <p:ph type="title" idx="4294967295"/>
          </p:nvPr>
        </p:nvSpPr>
        <p:spPr>
          <a:xfrm>
            <a:off x="0" y="700225"/>
            <a:ext cx="9144000" cy="734641"/>
          </a:xfrm>
        </p:spPr>
        <p:txBody>
          <a:bodyPr>
            <a:norm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1DE4A8E-CF3E-4F35-BDFF-DD8C719ED251}"/>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7" name="Figure Legend"/>
          <p:cNvSpPr>
            <a:spLocks noGrp="1"/>
          </p:cNvSpPr>
          <p:nvPr>
            <p:ph type="body" sz="quarter" idx="14"/>
          </p:nvPr>
        </p:nvSpPr>
        <p:spPr/>
        <p:txBody>
          <a:bodyPr>
            <a:normAutofit/>
          </a:bodyPr>
          <a:lstStyle/>
          <a:p>
            <a:r>
              <a:rPr lang="en-US" sz="1600" dirty="0"/>
              <a:t>This drawing from </a:t>
            </a:r>
            <a:r>
              <a:rPr lang="en-US" sz="1600" i="1" dirty="0"/>
              <a:t>Uncle Tom’s Cabin, </a:t>
            </a:r>
            <a:r>
              <a:rPr lang="en-US" sz="1600" dirty="0"/>
              <a:t>captioned “Eliza comes to tell Uncle Tom that he is sold, and that she is running away to save her child,” illustrates the ways in which Harriet Beecher Stowe’s antislavery novel bolstered abolitionists’ arguments against slavery.</a:t>
            </a:r>
          </a:p>
        </p:txBody>
      </p:sp>
      <p:pic>
        <p:nvPicPr>
          <p:cNvPr id="9" name="Figure" descr="An illustration from Uncle Tom’s Cabin depicts a young slave woman, who is disguised with scarves and holding a small child, speaking with an older slave couple under cover of night. The caption reads “Eliza comes to tell Uncle Tom that he is sold, and that she is running away to save her child.”"/>
          <p:cNvPicPr>
            <a:picLocks noGrp="1" noChangeAspect="1"/>
          </p:cNvPicPr>
          <p:nvPr>
            <p:ph type="pic" sz="quarter" idx="13"/>
          </p:nvPr>
        </p:nvPicPr>
        <p:blipFill>
          <a:blip r:embed="rId2"/>
          <a:stretch>
            <a:fillRect/>
          </a:stretch>
        </p:blipFill>
        <p:spPr>
          <a:xfrm>
            <a:off x="1780267" y="1122386"/>
            <a:ext cx="5416776"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14.9</a:t>
            </a:r>
          </a:p>
        </p:txBody>
      </p:sp>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DCDFFEA-763E-4D6A-9D12-B128FD56BA15}"/>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pic>
        <p:nvPicPr>
          <p:cNvPr id="6" name="Figure" descr="A photograph of Harriet Beecher Stowe is shown."/>
          <p:cNvPicPr>
            <a:picLocks noGrp="1" noChangeAspect="1"/>
          </p:cNvPicPr>
          <p:nvPr>
            <p:ph type="pic" sz="quarter" idx="13"/>
          </p:nvPr>
        </p:nvPicPr>
        <p:blipFill>
          <a:blip r:embed="rId2"/>
          <a:stretch>
            <a:fillRect/>
          </a:stretch>
        </p:blipFill>
        <p:spPr>
          <a:xfrm>
            <a:off x="4606705" y="1108075"/>
            <a:ext cx="3796153"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This photograph shows Harriet Beecher Stowe, the author of </a:t>
            </a:r>
            <a:r>
              <a:rPr lang="en-US" sz="1600" i="1" dirty="0">
                <a:solidFill>
                  <a:schemeClr val="tx1"/>
                </a:solidFill>
              </a:rPr>
              <a:t>Uncle Tom’s Cabin, </a:t>
            </a:r>
            <a:r>
              <a:rPr lang="en-US" sz="1600" dirty="0">
                <a:solidFill>
                  <a:schemeClr val="tx1"/>
                </a:solidFill>
              </a:rPr>
              <a:t>in 1852. Stowe’s work was an inspiration not only to abolitionists, but also to those who believed that women could play a significant role in upholding the nation’s morality and shaping public opinion.</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14.10</a:t>
            </a:r>
          </a:p>
        </p:txBody>
      </p:sp>
    </p:spTree>
    <p:extLst>
      <p:ext uri="{BB962C8B-B14F-4D97-AF65-F5344CB8AC3E}">
        <p14:creationId xmlns:p14="http://schemas.microsoft.com/office/powerpoint/2010/main" val="1793688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21400DD-A1A1-49C4-8FAA-978E49215A0C}"/>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this 1850 political cartoon, the artist takes aim at abolitionists, the Free-Soil Party, Southern states’ rights activists, and others he believes risk the health of the Union.</a:t>
            </a:r>
          </a:p>
        </p:txBody>
      </p:sp>
      <p:pic>
        <p:nvPicPr>
          <p:cNvPr id="9" name="Figure" descr="A cartoon titled “The Hurly-Burly Pot” depicts William Lloyd Garrison, David Wilmot, Horace Greeley, and John C. Calhoun standing over a large cauldron in fool’s caps. Into the cauldron, they place sacks labeled “Free Soil,” “Abolition,” and “Fourierism.” The cauldron already contains sacks labeled “Treason,” “Anti-Rent,” and “Blue Laws.” Wilmot says “Bubble, bubble, toil and trouble! / Boil, Free Soil, / The Union spoil; / Come grief and moan, / Peace be none. / Til we divided be!” Garrison says “Bubble, bubble, toil and trouble / Abolition / Our condition / Shall be altered by / Niggars strong as goats / Cut your master’s throats / Abolition boil! / We divide the spoil.” Greeley says “Bubble, buble [sic], toil and trouble! / Fourierism / War and schism / Till disunion come!” In the background, John Calhoun says, “For success to the whole mixture, we invoke our great patron Saint Benedict Arnold.” Benedict Arnold rises from the flames beneath the pot, saying “Well done, good and faithful servants!”"/>
          <p:cNvPicPr>
            <a:picLocks noGrp="1" noChangeAspect="1"/>
          </p:cNvPicPr>
          <p:nvPr>
            <p:ph type="pic" sz="quarter" idx="13"/>
          </p:nvPr>
        </p:nvPicPr>
        <p:blipFill>
          <a:blip r:embed="rId2"/>
          <a:stretch>
            <a:fillRect/>
          </a:stretch>
        </p:blipFill>
        <p:spPr>
          <a:xfrm>
            <a:off x="1714209" y="1122386"/>
            <a:ext cx="5548893"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14.11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2C49C11-E3D4-4476-B112-D5AA8937FBDA}"/>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This 1855 map shows the new territories of Kansas and Nebraska, complete with proposed routes of the transcontinental railroad.</a:t>
            </a:r>
          </a:p>
        </p:txBody>
      </p:sp>
      <p:pic>
        <p:nvPicPr>
          <p:cNvPr id="6" name="Figure" descr="A historic map shows the territories of Kansas and Nebraska in 1855, as well as proposed routes of the transcontinental railroad."/>
          <p:cNvPicPr>
            <a:picLocks noGrp="1" noChangeAspect="1"/>
          </p:cNvPicPr>
          <p:nvPr>
            <p:ph type="pic" sz="quarter" idx="13"/>
          </p:nvPr>
        </p:nvPicPr>
        <p:blipFill>
          <a:blip r:embed="rId2"/>
          <a:stretch>
            <a:fillRect/>
          </a:stretch>
        </p:blipFill>
        <p:spPr>
          <a:xfrm>
            <a:off x="756472" y="1108075"/>
            <a:ext cx="3433706"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14.12</a:t>
            </a:r>
          </a:p>
        </p:txBody>
      </p:sp>
    </p:spTree>
    <p:extLst>
      <p:ext uri="{BB962C8B-B14F-4D97-AF65-F5344CB8AC3E}">
        <p14:creationId xmlns:p14="http://schemas.microsoft.com/office/powerpoint/2010/main" val="3285096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E33F43B8-26E9-4764-A84E-896F898B92F3}"/>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pic>
        <p:nvPicPr>
          <p:cNvPr id="6" name="Figure" descr="A poster reads “The Day of Our Enslavement!!—To-day, September 15, 1855, is the day on which the iniquitous enactment of the illegitimate, illegal and fraudulent Legislature has declared commences the prostration of the right of speech and the curtailment of the liberty of the press. To-day commences an era in Kansas which, unless the sturdy voice of the people, backed, if necessary, by ‘strong arms and the sure eye,’ shall teach the tyrants who attempt to enthrall us, the lesson which our fathers taught the kingly tyrants of old, shall prostrate us in the dust, and make us the slave of an oligarchy worse than the veriest despotism on earth. / To-day commences the operation of a law which declares: ‘SEC.12, If any free person, by speaking or by writing, assert or maintain that persons have not the right to hold slaves in this Territory, or shall introduce into this Territory, print, publish, write, circulate or cause to be introduced into this Territory, written, printed, published or circulated in this Territory any book, paper, magazine, pamphlet or circular, containing any denial of the right of persons to hold slaves in this Territory, such person shall be deemed guilty of felony and punished by imprisonment at hard labor for a term of not less than two years.’ / Now we do assert and declare, despite all the bolts and bars of the iniquitous Legislature of Kansas, ‘that persons have not the right to hold slaves in this Territory,’ and we will emblazon it upon our banner in letters so large and in language so plain that the infatuated invaders who elected the Kansas Legislature, as well as that corrupt and ignorant Legislature itself, may understand it, so that, if they cannot read they may spell it out, and meditate and deliberate upon it; and we hold that the man who fails to utter this self-evident truth, on account of the insolent enactment alluded to, is a poltroon and a slave—worse than the black slaves of our persecutors and oppressors. / The Constitution of the United States—the great Magna Carta of American liberties—guarantees to every citizen the liberty of speech and the freedom of the press. And this is the first time in the history of America that a body claiming legislative powers has dared to attempt to wrest them from the people. And it is not only the right, but bounden duty of every freeman to spurn with contempt and trample underfoot any enactment which thus basely violates the rights of freemen. For our part we do, and shall continue to, utter this truth so long as we have the power of utterance, and nothing but the brute force of an overbearing tyranny can prevent us. / Will any citizen—any free American—brook the insult of an insolent gag law, the work of a legislature enacted by bullying ruffians who invaded Kansas with arms, and whose drunken revelry and insults to our peaceable, unoffending and comparatively unarmed citizens were a disgrace to manhood, and a burlesque upon popular Republican government? If they do, they are slaves already, and with them freedom is but a mockery.”"/>
          <p:cNvPicPr>
            <a:picLocks noGrp="1" noChangeAspect="1"/>
          </p:cNvPicPr>
          <p:nvPr>
            <p:ph type="pic" sz="quarter" idx="13"/>
          </p:nvPr>
        </p:nvPicPr>
        <p:blipFill>
          <a:blip r:embed="rId2"/>
          <a:stretch>
            <a:fillRect/>
          </a:stretch>
        </p:blipFill>
        <p:spPr>
          <a:xfrm>
            <a:off x="4489450" y="1139504"/>
            <a:ext cx="4030663" cy="5193354"/>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This full-page editorial ran in the Free-Soiler </a:t>
            </a:r>
            <a:r>
              <a:rPr lang="en-US" sz="1600" i="1" dirty="0">
                <a:solidFill>
                  <a:schemeClr val="tx1"/>
                </a:solidFill>
              </a:rPr>
              <a:t>Kansas Tribune </a:t>
            </a:r>
            <a:r>
              <a:rPr lang="en-US" sz="1600" dirty="0">
                <a:solidFill>
                  <a:schemeClr val="tx1"/>
                </a:solidFill>
              </a:rPr>
              <a:t>on September 15, 1855, the day Kansas’ Act to Punish Offences against Slave Property of 1855 went into effect. This law made it punishable by death to aid or abet a fugitive slave, and it called for punishment of no less than two years for anyone who might: “print, publish, write, circulate, or cause to be introduced into this Territory . . . [any materials] . . . containing any denial of the right of persons to hold slaves in this Territory.”</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14.13</a:t>
            </a:r>
          </a:p>
        </p:txBody>
      </p:sp>
    </p:spTree>
    <p:extLst>
      <p:ext uri="{BB962C8B-B14F-4D97-AF65-F5344CB8AC3E}">
        <p14:creationId xmlns:p14="http://schemas.microsoft.com/office/powerpoint/2010/main" val="1793688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CD04195-ABA2-4138-98B5-B2931DE1051B}"/>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7" name="Figure Legend"/>
          <p:cNvSpPr>
            <a:spLocks noGrp="1"/>
          </p:cNvSpPr>
          <p:nvPr>
            <p:ph type="body" sz="quarter" idx="14"/>
          </p:nvPr>
        </p:nvSpPr>
        <p:spPr/>
        <p:txBody>
          <a:bodyPr>
            <a:normAutofit/>
          </a:bodyPr>
          <a:lstStyle/>
          <a:p>
            <a:r>
              <a:rPr lang="en-US" sz="1600" dirty="0"/>
              <a:t>This undated image shows the aftermath of the sacking of Lawrence, Kansas, by border ruffians. Shown are the ruins of the Free State Hotel.</a:t>
            </a:r>
          </a:p>
        </p:txBody>
      </p:sp>
      <p:pic>
        <p:nvPicPr>
          <p:cNvPr id="9" name="Figure" descr="An illustration shows the aftermath of the sacking of Lawrence, Kansas, by border ruffians. Several men and dogs stand outside the ruins of the Free State Hotel."/>
          <p:cNvPicPr>
            <a:picLocks noGrp="1" noChangeAspect="1"/>
          </p:cNvPicPr>
          <p:nvPr>
            <p:ph type="pic" sz="quarter" idx="13"/>
          </p:nvPr>
        </p:nvPicPr>
        <p:blipFill>
          <a:blip r:embed="rId2"/>
          <a:stretch>
            <a:fillRect/>
          </a:stretch>
        </p:blipFill>
        <p:spPr>
          <a:xfrm>
            <a:off x="1608850" y="1122386"/>
            <a:ext cx="5759610"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14.14</a:t>
            </a:r>
          </a:p>
        </p:txBody>
      </p:sp>
    </p:spTree>
    <p:extLst>
      <p:ext uri="{BB962C8B-B14F-4D97-AF65-F5344CB8AC3E}">
        <p14:creationId xmlns:p14="http://schemas.microsoft.com/office/powerpoint/2010/main" val="10399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8A63B95-E0E6-4D45-936A-148874C6CCA2}"/>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7" name="Figure Legend"/>
          <p:cNvSpPr>
            <a:spLocks noGrp="1"/>
          </p:cNvSpPr>
          <p:nvPr>
            <p:ph type="body" sz="quarter" idx="14"/>
          </p:nvPr>
        </p:nvSpPr>
        <p:spPr/>
        <p:txBody>
          <a:bodyPr>
            <a:normAutofit/>
          </a:bodyPr>
          <a:lstStyle/>
          <a:p>
            <a:r>
              <a:rPr lang="en-US" sz="1600" dirty="0"/>
              <a:t>This 1856 political cartoon, </a:t>
            </a:r>
            <a:r>
              <a:rPr lang="en-US" sz="1600" i="1" dirty="0"/>
              <a:t>Forcing Slavery Down the Throat of a Free Soiler, </a:t>
            </a:r>
            <a:r>
              <a:rPr lang="en-US" sz="1600" dirty="0"/>
              <a:t>by John Magee, shows Republican resentment of the Democratic platform—here represented as an actual platform—of expanding slavery into new western territories.</a:t>
            </a:r>
          </a:p>
        </p:txBody>
      </p:sp>
      <p:pic>
        <p:nvPicPr>
          <p:cNvPr id="9" name="Figure" descr="A political cartoon entitled “Forcing Slavery Down the Throat of a Free Soiler” shows a larger-than-life Free-Soiler lying on his back with his mouth open, tied to a dock labeled “Democratic Platform,” with planks labeled “Kansas,” “Cuba,” and “Central America.” Stephen Douglas and Franklin Pierce stand on the Free-Soiler’s chest and push a black man down his throat; the black man says “MURDER!!! Help - neighbors help. O my poor Wife and Children.” James Buchanan and Lewis Cass, who stand on the platform, each grasp a lock of the Free-Soiler’s hair to hold him down. In one corner of the image, a home burns down as a woman and child flee; in the other, a lynched man hangs from a tree."/>
          <p:cNvPicPr>
            <a:picLocks noGrp="1" noChangeAspect="1"/>
          </p:cNvPicPr>
          <p:nvPr>
            <p:ph type="pic" sz="quarter" idx="13"/>
          </p:nvPr>
        </p:nvPicPr>
        <p:blipFill>
          <a:blip r:embed="rId2"/>
          <a:stretch>
            <a:fillRect/>
          </a:stretch>
        </p:blipFill>
        <p:spPr>
          <a:xfrm>
            <a:off x="1736584" y="1122386"/>
            <a:ext cx="5504143"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14.15</a:t>
            </a:r>
          </a:p>
        </p:txBody>
      </p:sp>
    </p:spTree>
    <p:extLst>
      <p:ext uri="{BB962C8B-B14F-4D97-AF65-F5344CB8AC3E}">
        <p14:creationId xmlns:p14="http://schemas.microsoft.com/office/powerpoint/2010/main" val="103999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06925B5-3DF0-4A39-8C27-0A36CF8E09DD}"/>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This 1888 portrait by Louis Schultze shows Dred Scott, who fought for his freedom through the American court system.</a:t>
            </a:r>
          </a:p>
        </p:txBody>
      </p:sp>
      <p:pic>
        <p:nvPicPr>
          <p:cNvPr id="6" name="Figure" descr="A portrait of Dred Scott is shown."/>
          <p:cNvPicPr>
            <a:picLocks noGrp="1" noChangeAspect="1"/>
          </p:cNvPicPr>
          <p:nvPr>
            <p:ph type="pic" sz="quarter" idx="13"/>
          </p:nvPr>
        </p:nvPicPr>
        <p:blipFill>
          <a:blip r:embed="rId2"/>
          <a:stretch>
            <a:fillRect/>
          </a:stretch>
        </p:blipFill>
        <p:spPr>
          <a:xfrm>
            <a:off x="626547" y="1108075"/>
            <a:ext cx="3693555"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14.16</a:t>
            </a:r>
          </a:p>
        </p:txBody>
      </p:sp>
    </p:spTree>
    <p:extLst>
      <p:ext uri="{BB962C8B-B14F-4D97-AF65-F5344CB8AC3E}">
        <p14:creationId xmlns:p14="http://schemas.microsoft.com/office/powerpoint/2010/main" val="3285096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A5874DA-4442-4C1F-929D-BB69BB9DC970}"/>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7" name="Figure Legend"/>
          <p:cNvSpPr>
            <a:spLocks noGrp="1"/>
          </p:cNvSpPr>
          <p:nvPr>
            <p:ph type="body" sz="quarter" idx="14"/>
          </p:nvPr>
        </p:nvSpPr>
        <p:spPr/>
        <p:txBody>
          <a:bodyPr>
            <a:normAutofit/>
          </a:bodyPr>
          <a:lstStyle/>
          <a:p>
            <a:r>
              <a:rPr lang="en-US" sz="1600" dirty="0"/>
              <a:t>In 1858, Abraham Lincoln (a) debated Stephen Douglas (b) seven times in the Illinois race for the U.S. Senate. Although Douglas won the seat, the debates propelled Lincoln into the national political spotlight.</a:t>
            </a:r>
          </a:p>
        </p:txBody>
      </p:sp>
      <p:pic>
        <p:nvPicPr>
          <p:cNvPr id="9" name="Figure" descr="Photograph (a) is a portrait of Abraham Lincoln. Photograph (b) is a portrait of Stephen Douglas."/>
          <p:cNvPicPr>
            <a:picLocks noGrp="1" noChangeAspect="1"/>
          </p:cNvPicPr>
          <p:nvPr>
            <p:ph type="pic" sz="quarter" idx="13"/>
          </p:nvPr>
        </p:nvPicPr>
        <p:blipFill>
          <a:blip r:embed="rId2"/>
          <a:stretch>
            <a:fillRect/>
          </a:stretch>
        </p:blipFill>
        <p:spPr>
          <a:xfrm>
            <a:off x="2175049" y="1122386"/>
            <a:ext cx="462721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14.17</a:t>
            </a:r>
          </a:p>
        </p:txBody>
      </p:sp>
    </p:spTree>
    <p:extLst>
      <p:ext uri="{BB962C8B-B14F-4D97-AF65-F5344CB8AC3E}">
        <p14:creationId xmlns:p14="http://schemas.microsoft.com/office/powerpoint/2010/main" val="103999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6E4F2AA-4500-4A28-9854-3C9ABC96A013}"/>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pic>
        <p:nvPicPr>
          <p:cNvPr id="6" name="Figure" descr="A photograph of John Brown is shown."/>
          <p:cNvPicPr>
            <a:picLocks noGrp="1" noChangeAspect="1"/>
          </p:cNvPicPr>
          <p:nvPr>
            <p:ph type="pic" sz="quarter" idx="13"/>
          </p:nvPr>
        </p:nvPicPr>
        <p:blipFill>
          <a:blip r:embed="rId2"/>
          <a:stretch>
            <a:fillRect/>
          </a:stretch>
        </p:blipFill>
        <p:spPr>
          <a:xfrm>
            <a:off x="4637821" y="1108075"/>
            <a:ext cx="3733921"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John Brown, shown here in a photograph from 1859, was a radical abolitionist who advocated the violent overthrow of slavery.</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14.18</a:t>
            </a:r>
          </a:p>
        </p:txBody>
      </p:sp>
    </p:spTree>
    <p:extLst>
      <p:ext uri="{BB962C8B-B14F-4D97-AF65-F5344CB8AC3E}">
        <p14:creationId xmlns:p14="http://schemas.microsoft.com/office/powerpoint/2010/main" val="1793688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2E4BB72-8928-4EEA-813D-DC24979B0C51}"/>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a:t>
            </a:r>
            <a:r>
              <a:rPr lang="en-US" sz="1600" i="1" dirty="0"/>
              <a:t>Southern Chivalry: Argument versus Club’s </a:t>
            </a:r>
            <a:r>
              <a:rPr lang="en-US" sz="1600" dirty="0"/>
              <a:t>(1856), by John Magee, South Carolinian Preston Brooks attacks Massachusetts senator Charles Sumner after his speech denouncing “border ruffians” pouring into Kansas from Missouri. For southerners, defending slavery meant defending southern honor.</a:t>
            </a:r>
          </a:p>
        </p:txBody>
      </p:sp>
      <p:pic>
        <p:nvPicPr>
          <p:cNvPr id="9" name="Figure" descr="An illustration shows Preston Brooks attacking Charles Sumner with a cane while several men look on in the background. The caption reads “Southern Chivalry—Argument versus Club’s.”"/>
          <p:cNvPicPr>
            <a:picLocks noGrp="1" noChangeAspect="1"/>
          </p:cNvPicPr>
          <p:nvPr>
            <p:ph type="pic" sz="quarter" idx="13"/>
          </p:nvPr>
        </p:nvPicPr>
        <p:blipFill>
          <a:blip r:embed="rId2"/>
          <a:stretch>
            <a:fillRect/>
          </a:stretch>
        </p:blipFill>
        <p:spPr>
          <a:xfrm>
            <a:off x="1929983" y="1122386"/>
            <a:ext cx="5117345"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14.1</a:t>
            </a:r>
          </a:p>
        </p:txBody>
      </p:sp>
    </p:spTree>
    <p:extLst>
      <p:ext uri="{BB962C8B-B14F-4D97-AF65-F5344CB8AC3E}">
        <p14:creationId xmlns:p14="http://schemas.microsoft.com/office/powerpoint/2010/main" val="103999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AA3B734-5D2E-440A-A2B1-0AA0A8809706}"/>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7" name="Figure Legend"/>
          <p:cNvSpPr>
            <a:spLocks noGrp="1"/>
          </p:cNvSpPr>
          <p:nvPr>
            <p:ph type="body" sz="quarter" idx="14"/>
          </p:nvPr>
        </p:nvSpPr>
        <p:spPr/>
        <p:txBody>
          <a:bodyPr>
            <a:noAutofit/>
          </a:bodyPr>
          <a:lstStyle/>
          <a:p>
            <a:r>
              <a:rPr lang="en-US" sz="1400" dirty="0"/>
              <a:t>John Brown’s raid on Harpers Ferry represented the radical abolitionist’s attempt to start a revolt that would ultimately end slavery. This 1859 illustration, captioned “Harper’s Ferry insurrection—Interior of the Engine- House, just before the gate is broken down by the storming party—Col. Washington and his associates as captives, held by Brown as hostages,” is from </a:t>
            </a:r>
            <a:r>
              <a:rPr lang="en-US" sz="1400" i="1" dirty="0"/>
              <a:t>Frank Leslie’s Illustrated Magazine. </a:t>
            </a:r>
            <a:r>
              <a:rPr lang="en-US" sz="1400" dirty="0"/>
              <a:t>Do you think this image represents a southern or northern version of the raid? How are the characters in the scene depicted?</a:t>
            </a:r>
          </a:p>
        </p:txBody>
      </p:sp>
      <p:pic>
        <p:nvPicPr>
          <p:cNvPr id="9" name="Figure" descr="An illustration shows John Brown and others with rifles and pikes, holding a small group of men hostage inside the engine house of Harpers Ferry Armory. Several other men lie injured on the ground. The caption reads “Harper’s Ferry insurrection—Interior of the Engine-House, just before the gate is broken down by the storming party—Col. Washington and his associates as captives, held by Brown as hostages.”"/>
          <p:cNvPicPr>
            <a:picLocks noGrp="1" noChangeAspect="1"/>
          </p:cNvPicPr>
          <p:nvPr>
            <p:ph type="pic" sz="quarter" idx="13"/>
          </p:nvPr>
        </p:nvPicPr>
        <p:blipFill>
          <a:blip r:embed="rId2"/>
          <a:stretch>
            <a:fillRect/>
          </a:stretch>
        </p:blipFill>
        <p:spPr>
          <a:xfrm>
            <a:off x="1801593" y="1122386"/>
            <a:ext cx="5374124"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14.19</a:t>
            </a:r>
          </a:p>
        </p:txBody>
      </p:sp>
    </p:spTree>
    <p:extLst>
      <p:ext uri="{BB962C8B-B14F-4D97-AF65-F5344CB8AC3E}">
        <p14:creationId xmlns:p14="http://schemas.microsoft.com/office/powerpoint/2010/main" val="103999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8157A61-6C40-48D1-964A-2CFB7ED06F12}"/>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7" name="Figure Legend"/>
          <p:cNvSpPr>
            <a:spLocks noGrp="1"/>
          </p:cNvSpPr>
          <p:nvPr>
            <p:ph type="body" sz="quarter" idx="14"/>
          </p:nvPr>
        </p:nvSpPr>
        <p:spPr/>
        <p:txBody>
          <a:bodyPr>
            <a:normAutofit/>
          </a:bodyPr>
          <a:lstStyle/>
          <a:p>
            <a:r>
              <a:rPr lang="en-US" sz="1600" i="1" dirty="0"/>
              <a:t>The national game. Three “outs” and one “run” </a:t>
            </a:r>
            <a:r>
              <a:rPr lang="en-US" sz="1600" dirty="0"/>
              <a:t>(1860), by Currier and Ives, shows the two Democratic candidates and one Constitutional Union candidate who lost the 1860 election to Republican Lincoln, shown at right.</a:t>
            </a:r>
          </a:p>
        </p:txBody>
      </p:sp>
      <p:pic>
        <p:nvPicPr>
          <p:cNvPr id="9" name="Figure" descr="A cartoon titled “The national game. Three ‘outs’ and one ‘run’” depicts a baseball game in which Lincoln has defeated John Bell, Stephen A. Douglas, and John C. Breckinridge. Lincoln, with his foot on “Home Base,” says, “Gentlemen, if any of you should ever take a hand in another match at this game, remember that you must have a good bat and strike a fair ball to make a clean score and a home run.’“ Lincoln’s bat is a wooden rail labeled “Equal Rights and Free Territory,” and his belt is labeled “Wide Awake Club.” A skunk raises its tail at the other candidates. Breckinridge holds his nose and declares “I guess I’d better leave for Kentucky, for I smell something strong around here, and begin to think, that we are completely skunk’d.’” Breckinridge’s bat is labeled “Slavery Extension,” and his belt is labeled “Disunion Club.” John Bell says, “It appears to me very singular that we three should strike foul and be put out while old Abe made such a good lick.” Bell’s belt is labeled “Union Club,” and his bat is labeled “Fusion.” Douglas, who holds a bat labeled “Non Intervention,” replies, “That’s because he had that confounded rail, to strike with, I thought our fusion would be a short stop to his career.”"/>
          <p:cNvPicPr>
            <a:picLocks noGrp="1" noChangeAspect="1"/>
          </p:cNvPicPr>
          <p:nvPr>
            <p:ph type="pic" sz="quarter" idx="13"/>
          </p:nvPr>
        </p:nvPicPr>
        <p:blipFill>
          <a:blip r:embed="rId2"/>
          <a:stretch>
            <a:fillRect/>
          </a:stretch>
        </p:blipFill>
        <p:spPr>
          <a:xfrm>
            <a:off x="2279873" y="1122386"/>
            <a:ext cx="4417565"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14.20</a:t>
            </a:r>
          </a:p>
        </p:txBody>
      </p:sp>
    </p:spTree>
    <p:extLst>
      <p:ext uri="{BB962C8B-B14F-4D97-AF65-F5344CB8AC3E}">
        <p14:creationId xmlns:p14="http://schemas.microsoft.com/office/powerpoint/2010/main" val="103999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1F05398-2E3B-48F0-97CA-2632EEC3779F}"/>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7" name="Figure Legend"/>
          <p:cNvSpPr>
            <a:spLocks noGrp="1"/>
          </p:cNvSpPr>
          <p:nvPr>
            <p:ph type="body" sz="quarter" idx="14"/>
          </p:nvPr>
        </p:nvSpPr>
        <p:spPr/>
        <p:txBody>
          <a:bodyPr>
            <a:normAutofit/>
          </a:bodyPr>
          <a:lstStyle/>
          <a:p>
            <a:r>
              <a:rPr lang="en-US" sz="1600" dirty="0"/>
              <a:t>This map shows the disposition of electoral votes for the election of 1860. The votes were divided along almost perfect sectional lines.</a:t>
            </a:r>
          </a:p>
        </p:txBody>
      </p:sp>
      <p:pic>
        <p:nvPicPr>
          <p:cNvPr id="9" name="Figure" descr="A map shows the disposition of electoral votes for the election of 1860. Each state is labeled to indicate the number of electoral votes cast and shaded to indicate the candidate to whom that state went. Oregon (3), California (4), Minnesota (4), Iowa (4), Wisconsin (5), Illinois (11), Indiana (13), Michigan (6), Ohio (23), Pennsylvania (27), New York (35), Connecticut (6), Rhode Island (4), Massachusetts (13), Vermont (5), New Hampshire (5), and Maine (8) voted for Lincoln. New Jersey, with seven votes total, voted for Lincoln with a majority of 4 votes and Douglas with 3. Texas (4), Louisiana (6), Arkansas (4), Mississippi (7), Alabama (9), Georgia (10), Florida (3), South Carolina (8), and North Carolina (10) voted for Breckinridge. Tennessee (12), Kentucky (12), and Virginia (15) voted for Bell. Missouri (9) voted for Douglas. The territories, which did not participate in the election, are labeled as well."/>
          <p:cNvPicPr>
            <a:picLocks noGrp="1" noChangeAspect="1"/>
          </p:cNvPicPr>
          <p:nvPr>
            <p:ph type="pic" sz="quarter" idx="13"/>
          </p:nvPr>
        </p:nvPicPr>
        <p:blipFill>
          <a:blip r:embed="rId2"/>
          <a:stretch>
            <a:fillRect/>
          </a:stretch>
        </p:blipFill>
        <p:spPr>
          <a:xfrm>
            <a:off x="1683804" y="1122386"/>
            <a:ext cx="560970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14.21</a:t>
            </a:r>
          </a:p>
        </p:txBody>
      </p:sp>
    </p:spTree>
    <p:extLst>
      <p:ext uri="{BB962C8B-B14F-4D97-AF65-F5344CB8AC3E}">
        <p14:creationId xmlns:p14="http://schemas.microsoft.com/office/powerpoint/2010/main" val="103999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9688347-91CC-4E81-AEC2-0E8F070FF029}"/>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A timeline shows important events of the era. In 1850, Henry Clay brokers the Compromise of 1850; a painting of Clay introducing the compromise in the Senate is shown. In 1852, Harriet Beecher Stowe publishes Uncle Tom’s Cabin; the cover of Uncle Tom’s Cabin is shown. In 1854, antislavery Whigs, Democrats, and Free-Soilers form the Republican Party, and Congress passes the Kansas-Nebraska Act. In 1856, Preston Brooks canes Charles Sumner; a portrait of Preston Brooks is shown. In 1857, the Supreme Court hands down the Dred Scott decision; a portrait of Dred Scott is shown. In 1858, Abraham Lincoln and Stephen Douglas debate in Illinois. In 1859, John Brown raids Harpers Ferry; a portrait of John Brown is shown. In 1860, Lincoln is elected president; a portrait of Lincoln is shown."/>
          <p:cNvPicPr>
            <a:picLocks noGrp="1" noChangeAspect="1"/>
          </p:cNvPicPr>
          <p:nvPr>
            <p:ph type="pic" sz="quarter" idx="13"/>
          </p:nvPr>
        </p:nvPicPr>
        <p:blipFill>
          <a:blip r:embed="rId2"/>
          <a:stretch>
            <a:fillRect/>
          </a:stretch>
        </p:blipFill>
        <p:spPr>
          <a:xfrm>
            <a:off x="789393" y="1122386"/>
            <a:ext cx="7398524"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14.2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28A0E08-9959-435D-BA1E-DA0008E57862}"/>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7" name="Figure Legend"/>
          <p:cNvSpPr>
            <a:spLocks noGrp="1"/>
          </p:cNvSpPr>
          <p:nvPr>
            <p:ph type="body" sz="quarter" idx="14"/>
          </p:nvPr>
        </p:nvSpPr>
        <p:spPr/>
        <p:txBody>
          <a:bodyPr>
            <a:normAutofit/>
          </a:bodyPr>
          <a:lstStyle/>
          <a:p>
            <a:r>
              <a:rPr lang="en-US" sz="1600" dirty="0"/>
              <a:t>This map shows the states and territories of the United States as they were in 1849–1850. (credit “User:Golbez”/Wikimedia Commons)</a:t>
            </a:r>
          </a:p>
        </p:txBody>
      </p:sp>
      <p:pic>
        <p:nvPicPr>
          <p:cNvPr id="9" name="Figure" descr="A map shows the states and territories of the United States from March 3, 1849, to September 9, 1850, as well as part of Mexico. States include Maine, New Hampshire, Vermont, Massachusetts, Rhode Island, New York, Connecticut, New Jersey, Pennsylvania, Delaware, Maryland, Virginia, North Carolina, South Carolina, Georgia, Florida, Alabama, Mississippi, Louisiana, Texas, Tennessee, Arkansas, Kentucky, Missouri, Iowa, Illinois, Indiana, Ohio, Michigan, and Wisconsin. Territories include Oregon Territory, Unorganized territory, Minnesota Territory, and Mexican Cession (Unorganized territory)."/>
          <p:cNvPicPr>
            <a:picLocks noGrp="1" noChangeAspect="1"/>
          </p:cNvPicPr>
          <p:nvPr>
            <p:ph type="pic" sz="quarter" idx="13"/>
          </p:nvPr>
        </p:nvPicPr>
        <p:blipFill>
          <a:blip r:embed="rId2"/>
          <a:stretch>
            <a:fillRect/>
          </a:stretch>
        </p:blipFill>
        <p:spPr>
          <a:xfrm>
            <a:off x="1948281" y="1122386"/>
            <a:ext cx="508074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14.3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27CCC64-CE42-4A59-9A95-6A8C2026E9BA}"/>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7" name="Figure Legend"/>
          <p:cNvSpPr>
            <a:spLocks noGrp="1"/>
          </p:cNvSpPr>
          <p:nvPr>
            <p:ph type="body" sz="quarter" idx="14"/>
          </p:nvPr>
        </p:nvSpPr>
        <p:spPr/>
        <p:txBody>
          <a:bodyPr>
            <a:noAutofit/>
          </a:bodyPr>
          <a:lstStyle/>
          <a:p>
            <a:r>
              <a:rPr lang="en-US" sz="1600" dirty="0"/>
              <a:t>This 1850 print, </a:t>
            </a:r>
            <a:r>
              <a:rPr lang="it-IT" sz="1600" i="1" dirty="0"/>
              <a:t>Scene in Uncle Sam’s Senate, </a:t>
            </a:r>
            <a:r>
              <a:rPr lang="en-US" sz="1600" dirty="0"/>
              <a:t>depicts Mississippi senator Henry S. Foote taking aim at Missouri senator Thomas Hart Benton. In the print, Benton declares: “Get out of the way, and let the assassin fire! Let the scoundrel use his weapon! I have no arm’s! I did not come here to assassinate!” Foote responds, “I only meant to defend myself!” (credit: Library of Congress)</a:t>
            </a:r>
          </a:p>
        </p:txBody>
      </p:sp>
      <p:pic>
        <p:nvPicPr>
          <p:cNvPr id="9" name="Figure" descr="A cartoon shows Henry S. Foote drawing a pistol on Thomas Hart Benton. Benton declares, “Get out of the way, and let the assassin fire! let the scoundrel use his weapon! I have no arm’s! I did not come here to assassinate!” Foote, with several men restraining him, aims the gun at Benton with the response: “I only meant to defend myself!” In the background, Millard Fillmore wields his gavel, calling for order. Behind Foote, a senator yells, “For God’s sake Gentlemen Order!” To the right of Benton, Henry Clay says, “It’s a ridiculous matter, I apprehend there is no danger on foot!” In the galleries, visitors escape the scene."/>
          <p:cNvPicPr>
            <a:picLocks noGrp="1" noChangeAspect="1"/>
          </p:cNvPicPr>
          <p:nvPr>
            <p:ph type="pic" sz="quarter" idx="13"/>
          </p:nvPr>
        </p:nvPicPr>
        <p:blipFill>
          <a:blip r:embed="rId2"/>
          <a:stretch>
            <a:fillRect/>
          </a:stretch>
        </p:blipFill>
        <p:spPr>
          <a:xfrm>
            <a:off x="1679957" y="1122386"/>
            <a:ext cx="561739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14.4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7506985-EC09-4C85-8A74-E957A606C9B0}"/>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7" name="Figure Legend"/>
          <p:cNvSpPr>
            <a:spLocks noGrp="1"/>
          </p:cNvSpPr>
          <p:nvPr>
            <p:ph type="body" sz="quarter" idx="14"/>
          </p:nvPr>
        </p:nvSpPr>
        <p:spPr/>
        <p:txBody>
          <a:bodyPr>
            <a:normAutofit/>
          </a:bodyPr>
          <a:lstStyle/>
          <a:p>
            <a:r>
              <a:rPr lang="en-US" sz="1600" dirty="0"/>
              <a:t>This map shows the states and territories of the United States as they were from 1850 to March 1853. (credit “User:Golbez”/Wikimedia Commons)</a:t>
            </a:r>
          </a:p>
        </p:txBody>
      </p:sp>
      <p:pic>
        <p:nvPicPr>
          <p:cNvPr id="9" name="Figure" descr="A map shows the states and territories of the United States from September 9, 1850, to March 2, 1853, as well as part of Mexico. States include Maine, New Hampshire, Vermont, Massachusetts, Rhode Island, New York, Connecticut, New Jersey, Pennsylvania, Delaware, Maryland, Virginia, North Carolina, South Carolina, Georgia, Florida, Alabama, Mississippi, Louisiana, Texas (with a “neutral strip” at its northernmost point), Tennessee, Arkansas, Kentucky, Missouri, Iowa, Illinois, Indiana, Ohio, Michigan, and Wisconsin. Territories include Oregon Territory, Unorganized territory, Minnesota Territory, Utah Territory, and New Mexico Territory."/>
          <p:cNvPicPr>
            <a:picLocks noGrp="1" noChangeAspect="1"/>
          </p:cNvPicPr>
          <p:nvPr>
            <p:ph type="pic" sz="quarter" idx="13"/>
          </p:nvPr>
        </p:nvPicPr>
        <p:blipFill>
          <a:blip r:embed="rId2"/>
          <a:stretch>
            <a:fillRect/>
          </a:stretch>
        </p:blipFill>
        <p:spPr>
          <a:xfrm>
            <a:off x="2021738" y="1122386"/>
            <a:ext cx="4933835"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14.5</a:t>
            </a:r>
          </a:p>
        </p:txBody>
      </p:sp>
    </p:spTree>
    <p:extLst>
      <p:ext uri="{BB962C8B-B14F-4D97-AF65-F5344CB8AC3E}">
        <p14:creationId xmlns:p14="http://schemas.microsoft.com/office/powerpoint/2010/main" val="103999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98AEB02-EDFB-4274-A95E-A979C29C7DDD}"/>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This 1851 poster, written by Boston abolitionist Theodore Parker, warned that any black person, free or slave, risked kidnapping by slave-catchers.</a:t>
            </a:r>
          </a:p>
        </p:txBody>
      </p:sp>
      <p:pic>
        <p:nvPicPr>
          <p:cNvPr id="6" name="Figure" descr="The text of a poster reads “CAUTION!! COLORED PEOPLE OF BOSTON, ONE AND ALL, You are hereby respectfully CAUTIONED and advised, to avoid conversing with the Watchmen and Police Officers of Boston, For since the recent ORDER OF THE MAYOR AND ALDERMEN, they are empowered to act as KIDNAPPERS AND Slave Catchers, And they have already been actually employed in KIDNAPPING, CATCHING, AND KEEPING SLAVES. Therefore, if you value your LIBERTY, and the Welfare of the Fugitives among you, Shun them in every possible manner, as so many HOUNDS on the track of the most unfortunate of your race. Keep a Sharp Look Out for KIDNAPPERS, and have TOP EYE open. APRIL 24, 1851.”"/>
          <p:cNvPicPr>
            <a:picLocks noGrp="1" noChangeAspect="1"/>
          </p:cNvPicPr>
          <p:nvPr>
            <p:ph type="pic" sz="quarter" idx="13"/>
          </p:nvPr>
        </p:nvPicPr>
        <p:blipFill>
          <a:blip r:embed="rId2"/>
          <a:stretch>
            <a:fillRect/>
          </a:stretch>
        </p:blipFill>
        <p:spPr>
          <a:xfrm>
            <a:off x="698500" y="1108075"/>
            <a:ext cx="3549650"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14.6</a:t>
            </a:r>
          </a:p>
        </p:txBody>
      </p:sp>
    </p:spTree>
    <p:extLst>
      <p:ext uri="{BB962C8B-B14F-4D97-AF65-F5344CB8AC3E}">
        <p14:creationId xmlns:p14="http://schemas.microsoft.com/office/powerpoint/2010/main" val="3285096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EAFEE0F-9358-4CBD-8F4A-959CF4EB2C99}"/>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pic>
        <p:nvPicPr>
          <p:cNvPr id="6" name="Figure" descr="A photograph of Harriet Tubman is shown."/>
          <p:cNvPicPr>
            <a:picLocks noGrp="1" noChangeAspect="1"/>
          </p:cNvPicPr>
          <p:nvPr>
            <p:ph type="pic" sz="quarter" idx="13"/>
          </p:nvPr>
        </p:nvPicPr>
        <p:blipFill>
          <a:blip r:embed="rId2"/>
          <a:stretch>
            <a:fillRect/>
          </a:stretch>
        </p:blipFill>
        <p:spPr>
          <a:xfrm>
            <a:off x="4933959" y="1108075"/>
            <a:ext cx="3141644"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This full-length portrait of Harriet Tubman hangs in the National Portrait Gallery of the Smithsonian.</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14.7</a:t>
            </a:r>
          </a:p>
        </p:txBody>
      </p:sp>
    </p:spTree>
    <p:extLst>
      <p:ext uri="{BB962C8B-B14F-4D97-AF65-F5344CB8AC3E}">
        <p14:creationId xmlns:p14="http://schemas.microsoft.com/office/powerpoint/2010/main" val="1793688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AD2E3B6-610E-4CB8-9710-78A2F7EF8C20}"/>
              </a:ext>
            </a:extLst>
          </p:cNvPr>
          <p:cNvSpPr>
            <a:spLocks noGrp="1"/>
          </p:cNvSpPr>
          <p:nvPr>
            <p:ph type="ftr" sz="quarter" idx="11"/>
          </p:nvPr>
        </p:nvSpPr>
        <p:spPr>
          <a:xfrm>
            <a:off x="457200" y="6492875"/>
            <a:ext cx="7772400" cy="283845"/>
          </a:xfrm>
        </p:spPr>
        <p:txBody>
          <a:bodyPr/>
          <a:lstStyle>
            <a:lvl1pPr>
              <a:defRPr sz="800"/>
            </a:lvl1pPr>
          </a:lstStyle>
          <a:p>
            <a:r>
              <a:rPr lang="en-US"/>
              <a:t>This OpenStax ancillary resource is © Rice University under a CC-BY 4.0 International license; it may be reproduced or modified but must be attributed to OpenStax, Rice University and any changes must be noted. Any images credited to other sources are similarly available for reproduction, but must be attributed to their sources.</a:t>
            </a:r>
            <a:endParaRPr lang="en-US" dirty="0"/>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i="1" dirty="0">
                <a:solidFill>
                  <a:schemeClr val="tx1"/>
                </a:solidFill>
              </a:rPr>
              <a:t>Anthony Burns, </a:t>
            </a:r>
            <a:r>
              <a:rPr lang="en-US" sz="1600" dirty="0">
                <a:solidFill>
                  <a:schemeClr val="tx1"/>
                </a:solidFill>
              </a:rPr>
              <a:t>drawn ca. 1855 by an artist identified only as “Barry,” shows a portrait of the fugitive slave surrounded by scenes from his life, including his escape from Virginia, his arrest in Boston, and his address to the court.</a:t>
            </a:r>
          </a:p>
        </p:txBody>
      </p:sp>
      <p:pic>
        <p:nvPicPr>
          <p:cNvPr id="6" name="Figure" descr="An illustration shows a portrait of Anthony Burns surrounded by scenes from his life, including his escape from Virginia, his arrest in Boston, and his address to the court."/>
          <p:cNvPicPr>
            <a:picLocks noGrp="1" noChangeAspect="1"/>
          </p:cNvPicPr>
          <p:nvPr>
            <p:ph type="pic" sz="quarter" idx="13"/>
          </p:nvPr>
        </p:nvPicPr>
        <p:blipFill>
          <a:blip r:embed="rId2"/>
          <a:stretch>
            <a:fillRect/>
          </a:stretch>
        </p:blipFill>
        <p:spPr>
          <a:xfrm>
            <a:off x="457200" y="1153991"/>
            <a:ext cx="4032250" cy="5164381"/>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14.8</a:t>
            </a:r>
          </a:p>
        </p:txBody>
      </p:sp>
    </p:spTree>
    <p:extLst>
      <p:ext uri="{BB962C8B-B14F-4D97-AF65-F5344CB8AC3E}">
        <p14:creationId xmlns:p14="http://schemas.microsoft.com/office/powerpoint/2010/main" val="32850963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546</TotalTime>
  <Words>2112</Words>
  <Application>Microsoft Office PowerPoint</Application>
  <PresentationFormat>On-screen Show (4:3)</PresentationFormat>
  <Paragraphs>65</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Arial Black</vt:lpstr>
      <vt:lpstr>Calibri</vt:lpstr>
      <vt:lpstr>Essential</vt:lpstr>
      <vt:lpstr>U.S. HISTORY</vt:lpstr>
      <vt:lpstr>Figure 14.1</vt:lpstr>
      <vt:lpstr>Figure 14.2</vt:lpstr>
      <vt:lpstr>Figure 14.3</vt:lpstr>
      <vt:lpstr>Figure 14.4</vt:lpstr>
      <vt:lpstr>Figure 14.5</vt:lpstr>
      <vt:lpstr>Figure 14.6</vt:lpstr>
      <vt:lpstr>Figure 14.7</vt:lpstr>
      <vt:lpstr>Figure 14.8</vt:lpstr>
      <vt:lpstr>Figure 14.9</vt:lpstr>
      <vt:lpstr>Figure 14.10</vt:lpstr>
      <vt:lpstr>Figure 14.11</vt:lpstr>
      <vt:lpstr>Figure 14.12</vt:lpstr>
      <vt:lpstr>Figure 14.13</vt:lpstr>
      <vt:lpstr>Figure 14.14</vt:lpstr>
      <vt:lpstr>Figure 14.15</vt:lpstr>
      <vt:lpstr>Figure 14.16</vt:lpstr>
      <vt:lpstr>Figure 14.17</vt:lpstr>
      <vt:lpstr>Figure 14.18</vt:lpstr>
      <vt:lpstr>Figure 14.19</vt:lpstr>
      <vt:lpstr>Figure 14.20</vt:lpstr>
      <vt:lpstr>Figure 14.21</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14 - Troubled Times: the Tumultuous 1850s</dc:title>
  <dc:creator>Spuddy McSpare</dc:creator>
  <cp:lastModifiedBy>Conversion_07</cp:lastModifiedBy>
  <cp:revision>54</cp:revision>
  <dcterms:created xsi:type="dcterms:W3CDTF">2012-06-04T02:13:36Z</dcterms:created>
  <dcterms:modified xsi:type="dcterms:W3CDTF">2017-09-10T21:39:32Z</dcterms:modified>
</cp:coreProperties>
</file>