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5"/>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94591" autoAdjust="0"/>
  </p:normalViewPr>
  <p:slideViewPr>
    <p:cSldViewPr snapToGrid="0" snapToObjects="1">
      <p:cViewPr varScale="1">
        <p:scale>
          <a:sx n="105" d="100"/>
          <a:sy n="105" d="100"/>
        </p:scale>
        <p:origin x="498" y="114"/>
      </p:cViewPr>
      <p:guideLst>
        <p:guide orient="horz" pos="2160"/>
        <p:guide pos="2880"/>
      </p:guideLst>
    </p:cSldViewPr>
  </p:slideViewPr>
  <p:outlineViewPr>
    <p:cViewPr>
      <p:scale>
        <a:sx n="33" d="100"/>
        <a:sy n="33" d="100"/>
      </p:scale>
      <p:origin x="0" y="-680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87377"/>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9994"/>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21 Leading the Way: The Progressive Movement, 1890-1920</a:t>
            </a:r>
          </a:p>
          <a:p>
            <a:pPr algn="ctr"/>
            <a:r>
              <a:rPr lang="en-US" sz="1600" cap="none" dirty="0">
                <a:solidFill>
                  <a:schemeClr val="tx1"/>
                </a:solidFill>
                <a:latin typeface="+mn-lt"/>
              </a:rPr>
              <a:t>PowerPoint Image Slideshow</a:t>
            </a:r>
          </a:p>
        </p:txBody>
      </p:sp>
      <p:sp>
        <p:nvSpPr>
          <p:cNvPr id="7" name="Title">
            <a:extLst>
              <a:ext uri="{FF2B5EF4-FFF2-40B4-BE49-F238E27FC236}">
                <a16:creationId xmlns:a16="http://schemas.microsoft.com/office/drawing/2014/main" id="{69407162-ABA2-4BB1-B0DC-F2B3859A57B0}"/>
              </a:ext>
            </a:extLst>
          </p:cNvPr>
          <p:cNvSpPr>
            <a:spLocks noGrp="1"/>
          </p:cNvSpPr>
          <p:nvPr>
            <p:ph type="title" idx="4294967295"/>
          </p:nvPr>
        </p:nvSpPr>
        <p:spPr>
          <a:xfrm>
            <a:off x="0" y="695085"/>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09AB2D7-C24C-4D5F-94ED-0273277A166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John R. Chapin illustration shows the women of the temperance movement holding an open-air prayer meeting outside an Ohio saloon. (credit: Library of Congress)</a:t>
            </a:r>
          </a:p>
        </p:txBody>
      </p:sp>
      <p:pic>
        <p:nvPicPr>
          <p:cNvPr id="9" name="Figure" descr="An illustration shows the women of the temperance movement holding an open-air prayer meeting in front of an Ohio saloon. A sign outside the saloon reads “Dotze Ales Wines.”"/>
          <p:cNvPicPr>
            <a:picLocks noGrp="1" noChangeAspect="1"/>
          </p:cNvPicPr>
          <p:nvPr>
            <p:ph type="pic" sz="quarter" idx="13"/>
          </p:nvPr>
        </p:nvPicPr>
        <p:blipFill>
          <a:blip r:embed="rId2"/>
          <a:stretch>
            <a:fillRect/>
          </a:stretch>
        </p:blipFill>
        <p:spPr>
          <a:xfrm>
            <a:off x="2159257" y="1122386"/>
            <a:ext cx="465879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BDBEE28-9CB0-445A-89E4-6D0F792CA705}"/>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image of Eugene Debs speaking to a crowd in Canton, Ohio, in 1918, illustrates the passion and intensity that made him such a compelling figure to the more radical Progressives.</a:t>
            </a:r>
          </a:p>
        </p:txBody>
      </p:sp>
      <p:pic>
        <p:nvPicPr>
          <p:cNvPr id="9" name="Figure" descr="A photograph shows a close-up of Eugene Debs speaking and gesturing energetically to a crowd."/>
          <p:cNvPicPr>
            <a:picLocks noGrp="1" noChangeAspect="1"/>
          </p:cNvPicPr>
          <p:nvPr>
            <p:ph type="pic" sz="quarter" idx="13"/>
          </p:nvPr>
        </p:nvPicPr>
        <p:blipFill>
          <a:blip r:embed="rId2"/>
          <a:stretch>
            <a:fillRect/>
          </a:stretch>
        </p:blipFill>
        <p:spPr>
          <a:xfrm>
            <a:off x="2493001" y="1122386"/>
            <a:ext cx="399130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73A1EC5-C234-4371-9266-5DBF102888E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Women suffragists in Ohio sought to educate and convince men that they should support a woman’s rights to vote. As the feature below on the backlash against suffragists illustrates, it was a far from simple task.</a:t>
            </a:r>
          </a:p>
        </p:txBody>
      </p:sp>
      <p:pic>
        <p:nvPicPr>
          <p:cNvPr id="11" name="Figure" descr="A photograph shows women suffragists standing outside a building. The sign above them reads “Woman Suffrage Headquarters. Men of Ohio! Give The Women A Square Deal. Vote For Amendment No. 23 on September 3—1912.” A second sign reads “Come In And Learn Why Women OUGHT to Vote.”"/>
          <p:cNvPicPr>
            <a:picLocks noGrp="1" noChangeAspect="1"/>
          </p:cNvPicPr>
          <p:nvPr>
            <p:ph type="pic" sz="quarter" idx="13"/>
          </p:nvPr>
        </p:nvPicPr>
        <p:blipFill>
          <a:blip r:embed="rId2"/>
          <a:stretch>
            <a:fillRect/>
          </a:stretch>
        </p:blipFill>
        <p:spPr>
          <a:xfrm>
            <a:off x="2143247" y="1122386"/>
            <a:ext cx="469081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7FD48BA-B157-4793-B513-FFD17FB3604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Alice Paul and her Silent Sentinels picketed outside the White House for almost two years, and, when arrested, went on hunger strike until they were force-fed in order to save their lives.</a:t>
            </a:r>
          </a:p>
        </p:txBody>
      </p:sp>
      <p:pic>
        <p:nvPicPr>
          <p:cNvPr id="9" name="Figure" descr="A photograph shows Alice Paul and the Silent Sentinels picketing outside of the White House. Each woman wears a banner stating her alma mater. The women hold two large signs, the first of which reads “Mr. President/How Long Must Women Wait For Liberty.” The second sign reads “Mr. President/What Will You Do For Woman Suffrage.”"/>
          <p:cNvPicPr>
            <a:picLocks noGrp="1" noChangeAspect="1"/>
          </p:cNvPicPr>
          <p:nvPr>
            <p:ph type="pic" sz="quarter" idx="13"/>
          </p:nvPr>
        </p:nvPicPr>
        <p:blipFill>
          <a:blip r:embed="rId2"/>
          <a:stretch>
            <a:fillRect/>
          </a:stretch>
        </p:blipFill>
        <p:spPr>
          <a:xfrm>
            <a:off x="804370" y="1122386"/>
            <a:ext cx="736857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A77A0CB-3553-4356-BF01-A575900A0C1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anti-suffrage group used ridicule and embarrassment to try and sway the public away from supporting a woman’s right to vote.</a:t>
            </a:r>
          </a:p>
        </p:txBody>
      </p:sp>
      <p:pic>
        <p:nvPicPr>
          <p:cNvPr id="9" name="Figure" descr="A photograph shows five men and a woman standing outside of a building labeled “Headquarters National Association Opposed To Woman Suffrage.”"/>
          <p:cNvPicPr>
            <a:picLocks noGrp="1" noChangeAspect="1"/>
          </p:cNvPicPr>
          <p:nvPr>
            <p:ph type="pic" sz="quarter" idx="13"/>
          </p:nvPr>
        </p:nvPicPr>
        <p:blipFill>
          <a:blip r:embed="rId2"/>
          <a:stretch>
            <a:fillRect/>
          </a:stretch>
        </p:blipFill>
        <p:spPr>
          <a:xfrm>
            <a:off x="2315045" y="1122386"/>
            <a:ext cx="434722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2FC3B50-4F0B-428C-917F-A4694E7CA855}"/>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Booker T. Washington’s speech at the Cotton States and International Exposition in Atlanta, he urged his audience to “cast down your bucket where you are” and make friends with the people around them.</a:t>
            </a:r>
          </a:p>
        </p:txBody>
      </p:sp>
      <p:pic>
        <p:nvPicPr>
          <p:cNvPr id="9" name="Figure" descr="A photograph shows Booker T. Washington speaking and gesturing before a large crowd."/>
          <p:cNvPicPr>
            <a:picLocks noGrp="1" noChangeAspect="1"/>
          </p:cNvPicPr>
          <p:nvPr>
            <p:ph type="pic" sz="quarter" idx="13"/>
          </p:nvPr>
        </p:nvPicPr>
        <p:blipFill>
          <a:blip r:embed="rId2"/>
          <a:stretch>
            <a:fillRect/>
          </a:stretch>
        </p:blipFill>
        <p:spPr>
          <a:xfrm>
            <a:off x="2159257" y="1122386"/>
            <a:ext cx="465879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8FF45B1-D5A4-4B86-8A9C-2314587C1D7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photo of the Niagara Movement shows W. E. B. Du Bois seated in the second row, center, in the white hat. The proud and self-confident postures of this group stood in marked contrast to the humility that Booker T. Washington urged of blacks.</a:t>
            </a:r>
          </a:p>
        </p:txBody>
      </p:sp>
      <p:pic>
        <p:nvPicPr>
          <p:cNvPr id="6" name="Figure" descr="A photograph shows ten posed men, one of whom sits with a little boy. W. E. B. Du Bois is seated in the center."/>
          <p:cNvPicPr>
            <a:picLocks noGrp="1" noChangeAspect="1"/>
          </p:cNvPicPr>
          <p:nvPr>
            <p:ph type="pic" sz="quarter" idx="13"/>
          </p:nvPr>
        </p:nvPicPr>
        <p:blipFill>
          <a:blip r:embed="rId2"/>
          <a:stretch>
            <a:fillRect/>
          </a:stretch>
        </p:blipFill>
        <p:spPr>
          <a:xfrm>
            <a:off x="515423" y="1108075"/>
            <a:ext cx="3915803"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21.15</a:t>
            </a:r>
          </a:p>
        </p:txBody>
      </p:sp>
    </p:spTree>
    <p:extLst>
      <p:ext uri="{BB962C8B-B14F-4D97-AF65-F5344CB8AC3E}">
        <p14:creationId xmlns:p14="http://schemas.microsoft.com/office/powerpoint/2010/main" val="328509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71EE964-BDCC-492D-BC13-1DEC27146B6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President William McKinley’s assassination (a) at the hands of an anarchist made Theodore Roosevelt (b) the country’s youngest president.</a:t>
            </a:r>
          </a:p>
        </p:txBody>
      </p:sp>
      <p:pic>
        <p:nvPicPr>
          <p:cNvPr id="9" name="Figure" descr="Drawing (a) depicts William McKinley's assassination. Photograph (b) is a portrait of Theodore Roosevelt."/>
          <p:cNvPicPr>
            <a:picLocks noGrp="1" noChangeAspect="1"/>
          </p:cNvPicPr>
          <p:nvPr>
            <p:ph type="pic" sz="quarter" idx="13"/>
          </p:nvPr>
        </p:nvPicPr>
        <p:blipFill>
          <a:blip r:embed="rId2"/>
          <a:stretch>
            <a:fillRect/>
          </a:stretch>
        </p:blipFill>
        <p:spPr>
          <a:xfrm>
            <a:off x="1571930" y="1122386"/>
            <a:ext cx="583345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E1AFE62-E613-4783-9CC4-7AD09B33393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cartoon entitled “The Washington Schoolmaster” shows President Roosevelt disciplining coal barons like J. P. Morgan, threatening to beat them with a stick labeled “Federal Authority.” A sign on the wall reads “Primary Classroom for Coal Barons.” Below the sign, a “Map of the World” shows Earth with an oversized Pennsylvania at its center."/>
          <p:cNvPicPr>
            <a:picLocks noGrp="1" noChangeAspect="1"/>
          </p:cNvPicPr>
          <p:nvPr>
            <p:ph type="pic" sz="quarter" idx="13"/>
          </p:nvPr>
        </p:nvPicPr>
        <p:blipFill>
          <a:blip r:embed="rId2"/>
          <a:stretch>
            <a:fillRect/>
          </a:stretch>
        </p:blipFill>
        <p:spPr>
          <a:xfrm>
            <a:off x="4729956" y="1108075"/>
            <a:ext cx="3549650"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cartoon shows President Roosevelt disciplining coal barons like J. P. Morgan, threatening to beat them with a stick labeled “Federal Authority.” It illustrates Roosevelt’s new approach to business.</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21.17</a:t>
            </a:r>
          </a:p>
        </p:txBody>
      </p:sp>
    </p:spTree>
    <p:extLst>
      <p:ext uri="{BB962C8B-B14F-4D97-AF65-F5344CB8AC3E}">
        <p14:creationId xmlns:p14="http://schemas.microsoft.com/office/powerpoint/2010/main" val="179368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2711C48-2AC1-4CF6-8B3E-B3C019BB22A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Theodore Roosevelt’s interest in the protection of public lands was encouraged by conservationists such as John Muir, founder of the Sierra Club, with whom he toured Yosemite National Park in California, ca. 1906.</a:t>
            </a:r>
          </a:p>
        </p:txBody>
      </p:sp>
      <p:pic>
        <p:nvPicPr>
          <p:cNvPr id="9" name="Figure" descr="A photograph shows Theodore Roosevelt and John Muir standing atop a precipice in Yosemite National Park."/>
          <p:cNvPicPr>
            <a:picLocks noGrp="1" noChangeAspect="1"/>
          </p:cNvPicPr>
          <p:nvPr>
            <p:ph type="pic" sz="quarter" idx="13"/>
          </p:nvPr>
        </p:nvPicPr>
        <p:blipFill>
          <a:blip r:embed="rId2"/>
          <a:stretch>
            <a:fillRect/>
          </a:stretch>
        </p:blipFill>
        <p:spPr>
          <a:xfrm>
            <a:off x="2159257" y="1122386"/>
            <a:ext cx="465879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E25D658-35A1-461F-A095-D6FAA1D42F46}"/>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western states were the first to allow women the right to vote, a freedom that grew out of the less deeply entrenched gendered spheres in the region. This illustration, from 1915, shows a suffragist holding a torch over the western states and inviting the beckoning women from the rest of the country to join her.</a:t>
            </a:r>
          </a:p>
        </p:txBody>
      </p:sp>
      <p:pic>
        <p:nvPicPr>
          <p:cNvPr id="9" name="Figure" descr="A cartoon shows a suffragist standing on a map of the United States, wearing a flowing gown that bears the words “Votes for Women.” She holds a torch over the western states, which are bright and bear their state names; the rest of the nation appears as a dark abyss, from which crowds of desperate women reach up. The main figure walks toward these women, extending her other hand to them."/>
          <p:cNvPicPr>
            <a:picLocks noGrp="1" noChangeAspect="1"/>
          </p:cNvPicPr>
          <p:nvPr>
            <p:ph type="pic" sz="quarter" idx="13"/>
          </p:nvPr>
        </p:nvPicPr>
        <p:blipFill>
          <a:blip r:embed="rId2"/>
          <a:stretch>
            <a:fillRect/>
          </a:stretch>
        </p:blipFill>
        <p:spPr>
          <a:xfrm>
            <a:off x="1780962" y="1122386"/>
            <a:ext cx="541538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8D17436-BFAB-4A8A-B359-3BF2FBFDF3C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This photograph (a) of Theodore Roosevelt (left) and his hand-picked successor William Howard Taft (right) just before Taft’s inauguration in 1909, was echoed in a Puck magazine cartoon (b) where “cowboy” Roosevelt hands off his “Policies” baby to “nurse-maid” Taft. Taft was seen, initially at least, as being a president who would continue Roosevelt’s same policies.</a:t>
            </a:r>
          </a:p>
        </p:txBody>
      </p:sp>
      <p:pic>
        <p:nvPicPr>
          <p:cNvPr id="9" name="Figure" descr="Photograph (a) shows Theodore Roosevelt standing beside William Howard Taft. Cartoon (b) shows “cowboy” Roosevelt handing off a baby—labeled “My Policies”—to Taft, who is dressed as a nursemaid."/>
          <p:cNvPicPr>
            <a:picLocks noGrp="1" noChangeAspect="1"/>
          </p:cNvPicPr>
          <p:nvPr>
            <p:ph type="pic" sz="quarter" idx="13"/>
          </p:nvPr>
        </p:nvPicPr>
        <p:blipFill>
          <a:blip r:embed="rId2"/>
          <a:stretch>
            <a:fillRect/>
          </a:stretch>
        </p:blipFill>
        <p:spPr>
          <a:xfrm>
            <a:off x="1932424" y="1122386"/>
            <a:ext cx="511246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ACFA444-5E54-453C-A47C-EC1CDF55CC2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Theodore Roosevelt, now running as the Progressive Party, or Bull Moose Party, candidate, created an unprecedented moment in the country’s history, where a former president was running against both an incumbent president and a future president.</a:t>
            </a:r>
          </a:p>
        </p:txBody>
      </p:sp>
      <p:pic>
        <p:nvPicPr>
          <p:cNvPr id="6" name="Figure" descr="A cartoon entitled “The Latest Arrival at the Political Zoo” shows the Progressive Bull Moose, whose large grin and eyeglasses resemble Roosevelt's. Before the bull moose is a barrel bearing the words “Water/For Stock Purposes/Compliments of the Harvester Trust.” From behind a fence, a donkey and elephant watch; the elephant, whose head is bandaged, says “Suffering Snakes! How Theodore Has Changed!”"/>
          <p:cNvPicPr>
            <a:picLocks noGrp="1" noChangeAspect="1"/>
          </p:cNvPicPr>
          <p:nvPr>
            <p:ph type="pic" sz="quarter" idx="13"/>
          </p:nvPr>
        </p:nvPicPr>
        <p:blipFill>
          <a:blip r:embed="rId2"/>
          <a:stretch>
            <a:fillRect/>
          </a:stretch>
        </p:blipFill>
        <p:spPr>
          <a:xfrm>
            <a:off x="475349" y="1108075"/>
            <a:ext cx="3995951"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21.20</a:t>
            </a:r>
          </a:p>
        </p:txBody>
      </p:sp>
    </p:spTree>
    <p:extLst>
      <p:ext uri="{BB962C8B-B14F-4D97-AF65-F5344CB8AC3E}">
        <p14:creationId xmlns:p14="http://schemas.microsoft.com/office/powerpoint/2010/main" val="3285096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E39EFBA-7130-41C2-901B-ADCF151A19B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cartoon contains three panels. In the first, an angry-looking Roosevelt holds a sign that reads “If I am elected I will call an extra session of Congress, at once, to enact laws for human perfection. T.R.” In the lower corner, a man labeled “voter” says “Extra session? Oh!” In the second panel, Wilson holds a sign that reads “If elected I will immediately call an extra session of Congress and revise the tariff, schedule by schedule—Woodrow Wilson.” The “voter” says “Extra session? Wow!” In the third panel, a heavy, grinning Taft pats his stomach and says “If re-elected I will at once call on Aunt Delia Torrey and have another piece of that excellent apple pie. President Taft.” The “voter” says nothing."/>
          <p:cNvPicPr>
            <a:picLocks noGrp="1" noChangeAspect="1"/>
          </p:cNvPicPr>
          <p:nvPr>
            <p:ph type="pic" sz="quarter" idx="13"/>
          </p:nvPr>
        </p:nvPicPr>
        <p:blipFill>
          <a:blip r:embed="rId2"/>
          <a:stretch>
            <a:fillRect/>
          </a:stretch>
        </p:blipFill>
        <p:spPr>
          <a:xfrm>
            <a:off x="4489450" y="1372043"/>
            <a:ext cx="4030663" cy="4728277"/>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cartoon, from the 1912 election, parodies how the voters might perceive the three major candidates. As can be seen, Taft was never a serious contender.</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21.21</a:t>
            </a:r>
          </a:p>
        </p:txBody>
      </p:sp>
    </p:spTree>
    <p:extLst>
      <p:ext uri="{BB962C8B-B14F-4D97-AF65-F5344CB8AC3E}">
        <p14:creationId xmlns:p14="http://schemas.microsoft.com/office/powerpoint/2010/main" val="1793688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4CFD9EF-A162-485E-8580-FE4C3DB8347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With the creation of the Federal Reserve Board, President Wilson set the stage for the modern banking system (a). This restructuring of the American financial system, which included the authorization of a federal income tax, was supported in large part by an influential Republican senator from Rhode Island, Nelson Aldrich (b), co-author of the Payne-Aldrich Act of 1909.</a:t>
            </a:r>
          </a:p>
        </p:txBody>
      </p:sp>
      <p:pic>
        <p:nvPicPr>
          <p:cNvPr id="10" name="Figure" descr="Image (a) shows the front page of a newspaper that reads “President’s Signature Enacts Currency Law. Wilson Declares It the First of Series of Constructive Acts to Aid Business. Makes Speech to Group of Democratic Leaders. Conference Report Adopted in Senate by Vote of 43 to 25. Banks All Over the Country Hasten to Enter Federal Reserve Session. Gov-Elect Walsh Calls Passage of Bill a Fine Christmas Present. Wilson Sees Dawn of New Era in Business. Aims to Make Prosperity Free to Have Unimpeded Momentum.” Photograph (b) is a portrait of Nelson Aldrich."/>
          <p:cNvPicPr>
            <a:picLocks noGrp="1" noChangeAspect="1"/>
          </p:cNvPicPr>
          <p:nvPr>
            <p:ph type="pic" sz="quarter" idx="13"/>
          </p:nvPr>
        </p:nvPicPr>
        <p:blipFill>
          <a:blip r:embed="rId2"/>
          <a:stretch>
            <a:fillRect/>
          </a:stretch>
        </p:blipFill>
        <p:spPr>
          <a:xfrm>
            <a:off x="2102243" y="1122386"/>
            <a:ext cx="477282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21.22</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5F1F30D-0111-4741-87D6-6DDCCEBAB14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901, President William McKinley is assassinated, and Theodore Roosevelt assumes the presidency; an illustration of McKinley's assassination is shown. In 1906, the Meat Inspection Act passes, and the Pure Food and Drug Act is enacted. In 1910, an interracial coalition founds the National Association for the Advancement of Colored People (NAACP). In 1911, the Triangle Shirtwaist Factory fire triggers the first inspection laws; a photograph of firefighters hosing the Triangle Shirtwaist Factory blaze is shown. In 1912, Roosevelt founds the Progressive Party; a photograph of Roosevelt is shown. In 1913, the Sixteenth Amendment authorizes the federal income tax, and the Seventeenth Amendment subjects U.S. senators to a popular vote. In 1920, the Eighteenth Amendment prohibits the manufacture and sale of alcoholic beverages, and the Nineteenth Amendment guarantees women the right to vote; a photograph shows Speaker of the House Frederick Gillett signing a bill providing for the Nineteenth Amendment."/>
          <p:cNvPicPr>
            <a:picLocks noGrp="1" noChangeAspect="1"/>
          </p:cNvPicPr>
          <p:nvPr>
            <p:ph type="pic" sz="quarter" idx="13"/>
          </p:nvPr>
        </p:nvPicPr>
        <p:blipFill>
          <a:blip r:embed="rId2"/>
          <a:stretch>
            <a:fillRect/>
          </a:stretch>
        </p:blipFill>
        <p:spPr>
          <a:xfrm>
            <a:off x="1134779" y="1122386"/>
            <a:ext cx="670775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1532875-87FB-4E02-A78B-ED92B433D9B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Jacob Riis’s images of New York City slums in the late nineteenth century, such as this 1890 photograph of children sleeping in Mulberry Street, exposed Americans all over the country to the living conditions of the urban poor..</a:t>
            </a:r>
          </a:p>
        </p:txBody>
      </p:sp>
      <p:pic>
        <p:nvPicPr>
          <p:cNvPr id="9" name="Figure" descr="A photograph shows three small children, shabbily dressed and barefoot, asleep in a heap over a steam grate slightly below street level."/>
          <p:cNvPicPr>
            <a:picLocks noGrp="1" noChangeAspect="1"/>
          </p:cNvPicPr>
          <p:nvPr>
            <p:ph type="pic" sz="quarter" idx="13"/>
          </p:nvPr>
        </p:nvPicPr>
        <p:blipFill>
          <a:blip r:embed="rId2"/>
          <a:stretch>
            <a:fillRect/>
          </a:stretch>
        </p:blipFill>
        <p:spPr>
          <a:xfrm>
            <a:off x="2258218" y="1122386"/>
            <a:ext cx="446087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86E2982-2E05-42F5-BC72-9981C97FD43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1900 hurricane in Galveston, Texas, claimed more lives than any other natural disaster in American history. In its wake, fearing that the existing corrupt and inefficient government was not up to the job of rebuilding, the remaining residents of the town adopted the commission system of local government.</a:t>
            </a:r>
          </a:p>
        </p:txBody>
      </p:sp>
      <p:pic>
        <p:nvPicPr>
          <p:cNvPr id="9" name="Figure" descr="A photograph shows the devastation of the 1900 hurricane in Galveston, Texas. Residents climb among the massive woodpiles from fallen homes. Several other crushed houses are visible in the background."/>
          <p:cNvPicPr>
            <a:picLocks noGrp="1" noChangeAspect="1"/>
          </p:cNvPicPr>
          <p:nvPr>
            <p:ph type="pic" sz="quarter" idx="13"/>
          </p:nvPr>
        </p:nvPicPr>
        <p:blipFill>
          <a:blip r:embed="rId2"/>
          <a:stretch>
            <a:fillRect/>
          </a:stretch>
        </p:blipFill>
        <p:spPr>
          <a:xfrm>
            <a:off x="2773797" y="1122386"/>
            <a:ext cx="342971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620B987-8D27-4506-ADF8-A5E83541787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An energetic speaker and tireless Progressive, Governor Robert “Fighting Bob” La Follette turned the state of Wisconsin into a flagship for democratic reform.</a:t>
            </a:r>
          </a:p>
        </p:txBody>
      </p:sp>
      <p:pic>
        <p:nvPicPr>
          <p:cNvPr id="9" name="Figure" descr="A photograph shows Robert La Follette speaking animatedly to a large crowd."/>
          <p:cNvPicPr>
            <a:picLocks noGrp="1" noChangeAspect="1"/>
          </p:cNvPicPr>
          <p:nvPr>
            <p:ph type="pic" sz="quarter" idx="13"/>
          </p:nvPr>
        </p:nvPicPr>
        <p:blipFill>
          <a:blip r:embed="rId2"/>
          <a:stretch>
            <a:fillRect/>
          </a:stretch>
        </p:blipFill>
        <p:spPr>
          <a:xfrm>
            <a:off x="2587503" y="1122386"/>
            <a:ext cx="380230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D588FF7-85E8-4066-B1B7-1699F50EE39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machinist works alone in a factory that adopted Taylorism, the scientific time management principle that sought to bring ultimate efficiency to factories. Many workers found the focus on repetitive tasks to be dehumanizing and unpleasant.</a:t>
            </a:r>
          </a:p>
        </p:txBody>
      </p:sp>
      <p:pic>
        <p:nvPicPr>
          <p:cNvPr id="9" name="Figure" descr="A photograph shows a machinist working alone in a Taylorist factory."/>
          <p:cNvPicPr>
            <a:picLocks noGrp="1" noChangeAspect="1"/>
          </p:cNvPicPr>
          <p:nvPr>
            <p:ph type="pic" sz="quarter" idx="13"/>
          </p:nvPr>
        </p:nvPicPr>
        <p:blipFill>
          <a:blip r:embed="rId2"/>
          <a:stretch>
            <a:fillRect/>
          </a:stretch>
        </p:blipFill>
        <p:spPr>
          <a:xfrm>
            <a:off x="2102243" y="1122386"/>
            <a:ext cx="477282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D524EBD-5D83-4A97-AE79-9BC57A5FD905}"/>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300" dirty="0"/>
              <a:t>As part of the National Child Labor Committee’s campaign to raise awareness about the plight of child laborers, Lewis Hine photographed dozens of children in factories around the country, including Addie Card (a), a twelve-year-old spinner working in a mill in Vermont in 1910, and these young boys working at Bibb Mill No. 1 in Macon, Georgia in 1909 (b). Working ten- to twelve-hour shifts, children often worked large machines where they could reach into gaps and remove lint and other debris, a practice that caused plenty of injuries. (credit a/b: modification of work by Library of Congress)</a:t>
            </a:r>
          </a:p>
        </p:txBody>
      </p:sp>
      <p:pic>
        <p:nvPicPr>
          <p:cNvPr id="9" name="Figure" descr="Photograph (a) shows a thin, shabbily dressed, barefoot girl standing in front of a large spinning machine. Photograph (b) shows two small boys standing on a spinning machine; one is barefoot."/>
          <p:cNvPicPr>
            <a:picLocks noGrp="1" noChangeAspect="1"/>
          </p:cNvPicPr>
          <p:nvPr>
            <p:ph type="pic" sz="quarter" idx="13"/>
          </p:nvPr>
        </p:nvPicPr>
        <p:blipFill>
          <a:blip r:embed="rId2"/>
          <a:stretch>
            <a:fillRect/>
          </a:stretch>
        </p:blipFill>
        <p:spPr>
          <a:xfrm>
            <a:off x="1772182" y="1122386"/>
            <a:ext cx="543294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D2CB44C-9296-4F3B-A54F-9D94612E8CF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On March 25, 1911, a fire broke out at the Triangle Shirtwaist Factory in New York City. Despite the efforts of firefighters, 146 workers died in the fire, mostly because the owners had trapped them on the sweatshop floors.</a:t>
            </a:r>
          </a:p>
        </p:txBody>
      </p:sp>
      <p:pic>
        <p:nvPicPr>
          <p:cNvPr id="6" name="Figure" descr="A photograph shows firefighters directing a massive spray of water at the blaze in the Triangle Shirtwaist Factory."/>
          <p:cNvPicPr>
            <a:picLocks noGrp="1" noChangeAspect="1"/>
          </p:cNvPicPr>
          <p:nvPr>
            <p:ph type="pic" sz="quarter" idx="13"/>
          </p:nvPr>
        </p:nvPicPr>
        <p:blipFill>
          <a:blip r:embed="rId2"/>
          <a:stretch>
            <a:fillRect/>
          </a:stretch>
        </p:blipFill>
        <p:spPr>
          <a:xfrm>
            <a:off x="475349" y="1108075"/>
            <a:ext cx="3995951"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21.8</a:t>
            </a:r>
          </a:p>
        </p:txBody>
      </p:sp>
    </p:spTree>
    <p:extLst>
      <p:ext uri="{BB962C8B-B14F-4D97-AF65-F5344CB8AC3E}">
        <p14:creationId xmlns:p14="http://schemas.microsoft.com/office/powerpoint/2010/main" val="3285096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328</TotalTime>
  <Words>2265</Words>
  <Application>Microsoft Office PowerPoint</Application>
  <PresentationFormat>On-screen Show (4:3)</PresentationFormat>
  <Paragraphs>68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Black</vt:lpstr>
      <vt:lpstr>Calibri</vt:lpstr>
      <vt:lpstr>Essential</vt:lpstr>
      <vt:lpstr>U.S. HISTORY</vt:lpstr>
      <vt:lpstr>Figure 21.1</vt:lpstr>
      <vt:lpstr>Figure 21.2</vt:lpstr>
      <vt:lpstr>Figure 21.3</vt:lpstr>
      <vt:lpstr>Figure 21.4</vt:lpstr>
      <vt:lpstr>Figure 21.5</vt:lpstr>
      <vt:lpstr>Figure 21.6</vt:lpstr>
      <vt:lpstr>Figure 21.7</vt:lpstr>
      <vt:lpstr>Figure 21.8</vt:lpstr>
      <vt:lpstr>Figure 21.9</vt:lpstr>
      <vt:lpstr>Figure 21.10</vt:lpstr>
      <vt:lpstr>Figure 21.11</vt:lpstr>
      <vt:lpstr>Figure 21.12</vt:lpstr>
      <vt:lpstr>Figure 21.13</vt:lpstr>
      <vt:lpstr>Figure 21.14</vt:lpstr>
      <vt:lpstr>Figure 21.15</vt:lpstr>
      <vt:lpstr>Figure 21.16</vt:lpstr>
      <vt:lpstr>Figure 21.17</vt:lpstr>
      <vt:lpstr>Figure 21.18</vt:lpstr>
      <vt:lpstr>Figure 21.19</vt:lpstr>
      <vt:lpstr>Figure 21.20</vt:lpstr>
      <vt:lpstr>Figure 21.21</vt:lpstr>
      <vt:lpstr>Figure 21.22</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21 - Leading the Way: The Progressive Movement, 1890-1920</dc:title>
  <dc:creator>Spuddy McSpare</dc:creator>
  <cp:lastModifiedBy>Conversion_07</cp:lastModifiedBy>
  <cp:revision>44</cp:revision>
  <dcterms:created xsi:type="dcterms:W3CDTF">2012-06-04T02:13:36Z</dcterms:created>
  <dcterms:modified xsi:type="dcterms:W3CDTF">2017-09-11T13:23:56Z</dcterms:modified>
</cp:coreProperties>
</file>