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4"/>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591" autoAdjust="0"/>
  </p:normalViewPr>
  <p:slideViewPr>
    <p:cSldViewPr snapToGrid="0" snapToObjects="1">
      <p:cViewPr varScale="1">
        <p:scale>
          <a:sx n="105" d="100"/>
          <a:sy n="105" d="100"/>
        </p:scale>
        <p:origin x="49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50028"/>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0"/>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24 The Jazz Age: Redefining the Nation, 1919-1929</a:t>
            </a:r>
          </a:p>
          <a:p>
            <a:pPr algn="ctr"/>
            <a:r>
              <a:rPr lang="en-US" sz="1600" cap="none" dirty="0">
                <a:solidFill>
                  <a:schemeClr val="tx1"/>
                </a:solidFill>
                <a:latin typeface="+mn-lt"/>
              </a:rPr>
              <a:t>PowerPoint Image Slideshow</a:t>
            </a:r>
          </a:p>
        </p:txBody>
      </p:sp>
      <p:sp>
        <p:nvSpPr>
          <p:cNvPr id="2" name="Title">
            <a:extLst>
              <a:ext uri="{FF2B5EF4-FFF2-40B4-BE49-F238E27FC236}">
                <a16:creationId xmlns:a16="http://schemas.microsoft.com/office/drawing/2014/main" id="{264ED214-C168-46FD-9038-C804ACE37CB7}"/>
              </a:ext>
            </a:extLst>
          </p:cNvPr>
          <p:cNvSpPr>
            <a:spLocks noGrp="1"/>
          </p:cNvSpPr>
          <p:nvPr>
            <p:ph type="title" idx="4294967295"/>
          </p:nvPr>
        </p:nvSpPr>
        <p:spPr>
          <a:xfrm>
            <a:off x="0" y="690286"/>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0C33A00-592B-41B1-AED7-43D6FD1483A7}"/>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Bartolomeo Vanzetti and Nicola Sacco (a) sit in handcuffs at Dedham Superior Court in Massachusetts in 1923. After the verdict in 1921, protesters demonstrated (b) in London, England, hoping to save Sacco and Vanzetti from execution.</a:t>
            </a:r>
          </a:p>
        </p:txBody>
      </p:sp>
      <p:pic>
        <p:nvPicPr>
          <p:cNvPr id="9" name="Figure" descr="Photograph (a) shows Bartolomeo Vanzetti and Nicola Sacco sitting beside one another in handcuffs. Photograph (b) shows a group of men protesting in the street. Several hold a large sign that reads “Save Sacco and Vanzetti / Protest Demonstration against Death Sentence / Trafalgar Square, Sunday Next at 3pm / Come in Your Thousands.”"/>
          <p:cNvPicPr>
            <a:picLocks noGrp="1" noChangeAspect="1"/>
          </p:cNvPicPr>
          <p:nvPr>
            <p:ph type="pic" sz="quarter" idx="13"/>
          </p:nvPr>
        </p:nvPicPr>
        <p:blipFill>
          <a:blip r:embed="rId2"/>
          <a:stretch>
            <a:fillRect/>
          </a:stretch>
        </p:blipFill>
        <p:spPr>
          <a:xfrm>
            <a:off x="457199" y="1321861"/>
            <a:ext cx="8062913" cy="3101120"/>
          </a:xfrm>
        </p:spPr>
      </p:pic>
      <p:pic>
        <p:nvPicPr>
          <p:cNvPr id="10" name="OpenStaxLogo" descr="openstax college logo">
            <a:extLst>
              <a:ext uri="{FF2B5EF4-FFF2-40B4-BE49-F238E27FC236}">
                <a16:creationId xmlns:a16="http://schemas.microsoft.com/office/drawing/2014/main" id="{ABE0AD80-123C-48A1-A161-0994D17D95E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B17563A-A367-4FB0-978C-8CE5844A70B2}"/>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The release poster for The Birth of a Nation depicts a hooded Klansman on a hooded horse; he holds a fiery cross above his head as the horse rears back. The text reads “The Fiery Cross of the Ku Klux Klan / D.W. Griffith’s Mighty Spectacle / The Birth of a Nation / Founded on Thomas Dixon’s ‘The Clansman.’”"/>
          <p:cNvPicPr>
            <a:picLocks noGrp="1" noChangeAspect="1"/>
          </p:cNvPicPr>
          <p:nvPr>
            <p:ph type="pic" sz="quarter" idx="13"/>
          </p:nvPr>
        </p:nvPicPr>
        <p:blipFill>
          <a:blip r:embed="rId2"/>
          <a:stretch>
            <a:fillRect/>
          </a:stretch>
        </p:blipFill>
        <p:spPr>
          <a:xfrm>
            <a:off x="4800772" y="1108075"/>
            <a:ext cx="3408018"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A theatrical release poster for </a:t>
            </a:r>
            <a:r>
              <a:rPr lang="en-US" sz="1600" i="1" dirty="0">
                <a:solidFill>
                  <a:schemeClr val="tx1"/>
                </a:solidFill>
              </a:rPr>
              <a:t>The Birth of a Nation, </a:t>
            </a:r>
            <a:r>
              <a:rPr lang="en-US" sz="1600" dirty="0">
                <a:solidFill>
                  <a:schemeClr val="tx1"/>
                </a:solidFill>
              </a:rPr>
              <a:t>in 1915. The film glorified the role of the Ku Klux Klan in quelling the threat of black power during Reconstruction.</a:t>
            </a:r>
          </a:p>
        </p:txBody>
      </p:sp>
      <p:pic>
        <p:nvPicPr>
          <p:cNvPr id="9" name="OpenStaxLogo" descr="openstax college logo">
            <a:extLst>
              <a:ext uri="{FF2B5EF4-FFF2-40B4-BE49-F238E27FC236}">
                <a16:creationId xmlns:a16="http://schemas.microsoft.com/office/drawing/2014/main" id="{5413E7C6-7468-4E7E-AE1A-B923E80457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24.10</a:t>
            </a:r>
          </a:p>
        </p:txBody>
      </p:sp>
    </p:spTree>
    <p:extLst>
      <p:ext uri="{BB962C8B-B14F-4D97-AF65-F5344CB8AC3E}">
        <p14:creationId xmlns:p14="http://schemas.microsoft.com/office/powerpoint/2010/main" val="179368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3772542-2F77-4029-8DEA-7021BD2B27B6}"/>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this 1921 image from the </a:t>
            </a:r>
            <a:r>
              <a:rPr lang="en-US" sz="1600" i="1" dirty="0"/>
              <a:t>Denver News, </a:t>
            </a:r>
            <a:r>
              <a:rPr lang="en-US" sz="1600" dirty="0"/>
              <a:t>three Ku Klux Klan members (two women and one man) stand in front of a burning cross.</a:t>
            </a:r>
          </a:p>
        </p:txBody>
      </p:sp>
      <p:pic>
        <p:nvPicPr>
          <p:cNvPr id="9" name="Figure" descr="A photograph shows several hooded Klan members standing in front of a burning cross."/>
          <p:cNvPicPr>
            <a:picLocks noGrp="1" noChangeAspect="1"/>
          </p:cNvPicPr>
          <p:nvPr>
            <p:ph type="pic" sz="quarter" idx="13"/>
          </p:nvPr>
        </p:nvPicPr>
        <p:blipFill>
          <a:blip r:embed="rId2"/>
          <a:stretch>
            <a:fillRect/>
          </a:stretch>
        </p:blipFill>
        <p:spPr>
          <a:xfrm>
            <a:off x="2342386" y="1122386"/>
            <a:ext cx="4292539" cy="3500071"/>
          </a:xfrm>
        </p:spPr>
      </p:pic>
      <p:pic>
        <p:nvPicPr>
          <p:cNvPr id="10" name="OpenStaxLogo" descr="openstax college logo">
            <a:extLst>
              <a:ext uri="{FF2B5EF4-FFF2-40B4-BE49-F238E27FC236}">
                <a16:creationId xmlns:a16="http://schemas.microsoft.com/office/drawing/2014/main" id="{88D486D3-A659-4F30-8824-BC7EF9ABCE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234E6EF-9714-4A83-BBAF-AF6EF4720027}"/>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During the Scopes Monkey Trial, supporters of the Butler Act read literature at the headquarters of the Anti-Evolution League in Dayton, Tennessee.</a:t>
            </a:r>
          </a:p>
        </p:txBody>
      </p:sp>
      <p:pic>
        <p:nvPicPr>
          <p:cNvPr id="9" name="Figure" descr="A photograph shows a group of men reading literature that is displayed outside of a building. The building bears a large sign reading “T. T. Martin, Headquarters / Anti-Evolution League / ‘The Conflict’-‘Hell and the High School.’”"/>
          <p:cNvPicPr>
            <a:picLocks noGrp="1" noChangeAspect="1"/>
          </p:cNvPicPr>
          <p:nvPr>
            <p:ph type="pic" sz="quarter" idx="13"/>
          </p:nvPr>
        </p:nvPicPr>
        <p:blipFill>
          <a:blip r:embed="rId2"/>
          <a:stretch>
            <a:fillRect/>
          </a:stretch>
        </p:blipFill>
        <p:spPr>
          <a:xfrm>
            <a:off x="2127016" y="1122386"/>
            <a:ext cx="4723279" cy="3500071"/>
          </a:xfrm>
        </p:spPr>
      </p:pic>
      <p:pic>
        <p:nvPicPr>
          <p:cNvPr id="10" name="OpenStaxLogo" descr="openstax college logo">
            <a:extLst>
              <a:ext uri="{FF2B5EF4-FFF2-40B4-BE49-F238E27FC236}">
                <a16:creationId xmlns:a16="http://schemas.microsoft.com/office/drawing/2014/main" id="{2EECE997-8D24-40F2-A923-097C5D61716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2433CE9-3E07-4750-8F5F-9999A80A8C38}"/>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Billy Sunday, one of the most influential evangelists of his day, leaves the White House on February 20, 1922 (a). Aimee Semple McPherson, shown here preaching at the Angelus Temple in 1923 (b), founded the Foursquare Church. (credit a: modification of work by Library of Congress)</a:t>
            </a:r>
          </a:p>
        </p:txBody>
      </p:sp>
      <p:pic>
        <p:nvPicPr>
          <p:cNvPr id="9" name="Figure" descr="Photograph (a) shows Billy Sunday leaving the White House with another man beside him; he strikes a comical pose, lifting one leg and spreading his arms wide for the camera. Photograph (b) shows Aimee Semple McPherson preaching and gesturing with one arm."/>
          <p:cNvPicPr>
            <a:picLocks noGrp="1" noChangeAspect="1"/>
          </p:cNvPicPr>
          <p:nvPr>
            <p:ph type="pic" sz="quarter" idx="13"/>
          </p:nvPr>
        </p:nvPicPr>
        <p:blipFill>
          <a:blip r:embed="rId2"/>
          <a:stretch>
            <a:fillRect/>
          </a:stretch>
        </p:blipFill>
        <p:spPr>
          <a:xfrm>
            <a:off x="2327091" y="1122386"/>
            <a:ext cx="4323128" cy="3500071"/>
          </a:xfrm>
        </p:spPr>
      </p:pic>
      <p:pic>
        <p:nvPicPr>
          <p:cNvPr id="10" name="OpenStaxLogo" descr="openstax college logo">
            <a:extLst>
              <a:ext uri="{FF2B5EF4-FFF2-40B4-BE49-F238E27FC236}">
                <a16:creationId xmlns:a16="http://schemas.microsoft.com/office/drawing/2014/main" id="{F1CFFB8F-B43F-42BB-833E-5143F69042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4F9DB19-ABC5-4061-BCD1-D4B1B632BDB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 flapper look, seen here in “Flapper” by Ellen Pyle for the cover of </a:t>
            </a:r>
            <a:r>
              <a:rPr lang="en-US" sz="1600" i="1" dirty="0">
                <a:solidFill>
                  <a:schemeClr val="tx1"/>
                </a:solidFill>
              </a:rPr>
              <a:t>The Saturday Evening Post </a:t>
            </a:r>
            <a:r>
              <a:rPr lang="en-US" sz="1600" dirty="0">
                <a:solidFill>
                  <a:schemeClr val="tx1"/>
                </a:solidFill>
              </a:rPr>
              <a:t>in February 1922, was a national craze in American cities during the 1920s.</a:t>
            </a:r>
          </a:p>
        </p:txBody>
      </p:sp>
      <p:pic>
        <p:nvPicPr>
          <p:cNvPr id="6" name="Figure" descr="A cover of The Saturday Evening Post, from February 4, 1922, features an illustration of a young woman’s head and shoulders. Her hair is cut short in a bob, and she wears an elaborate headpiece. Beneath her, the text reads “Beginning Merton of the Movies—By Harry Leon Wilson.”"/>
          <p:cNvPicPr>
            <a:picLocks noGrp="1" noChangeAspect="1"/>
          </p:cNvPicPr>
          <p:nvPr>
            <p:ph type="pic" sz="quarter" idx="13"/>
          </p:nvPr>
        </p:nvPicPr>
        <p:blipFill>
          <a:blip r:embed="rId2"/>
          <a:stretch>
            <a:fillRect/>
          </a:stretch>
        </p:blipFill>
        <p:spPr>
          <a:xfrm>
            <a:off x="575248" y="1108075"/>
            <a:ext cx="3796153" cy="5256213"/>
          </a:xfrm>
        </p:spPr>
      </p:pic>
      <p:pic>
        <p:nvPicPr>
          <p:cNvPr id="9" name="OpenStaxLogo" descr="openstax college logo">
            <a:extLst>
              <a:ext uri="{FF2B5EF4-FFF2-40B4-BE49-F238E27FC236}">
                <a16:creationId xmlns:a16="http://schemas.microsoft.com/office/drawing/2014/main" id="{1D5C3D26-2524-44ED-86D6-2E9863D2E1C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24.14</a:t>
            </a:r>
          </a:p>
        </p:txBody>
      </p:sp>
    </p:spTree>
    <p:extLst>
      <p:ext uri="{BB962C8B-B14F-4D97-AF65-F5344CB8AC3E}">
        <p14:creationId xmlns:p14="http://schemas.microsoft.com/office/powerpoint/2010/main" val="3285096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57EF55C-5641-42AA-BA0E-58D0C0CC88DA}"/>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Black jazz bands such as the King and Carter Jazzing Orchestra, photographed in 1921 by Robert Runyon, were immensely popular among white urbanites in the 1920s.</a:t>
            </a:r>
          </a:p>
        </p:txBody>
      </p:sp>
      <p:pic>
        <p:nvPicPr>
          <p:cNvPr id="9" name="Figure" descr="A photograph shows a group of black jazz musicians playing their instruments. A drum reads “Jazzing Orchestra / King and Carter / Houston Tex.”"/>
          <p:cNvPicPr>
            <a:picLocks noGrp="1" noChangeAspect="1"/>
          </p:cNvPicPr>
          <p:nvPr>
            <p:ph type="pic" sz="quarter" idx="13"/>
          </p:nvPr>
        </p:nvPicPr>
        <p:blipFill>
          <a:blip r:embed="rId2"/>
          <a:stretch>
            <a:fillRect/>
          </a:stretch>
        </p:blipFill>
        <p:spPr>
          <a:xfrm>
            <a:off x="1913132" y="1122386"/>
            <a:ext cx="5151047" cy="3500071"/>
          </a:xfrm>
        </p:spPr>
      </p:pic>
      <p:pic>
        <p:nvPicPr>
          <p:cNvPr id="10" name="OpenStaxLogo" descr="openstax college logo">
            <a:extLst>
              <a:ext uri="{FF2B5EF4-FFF2-40B4-BE49-F238E27FC236}">
                <a16:creationId xmlns:a16="http://schemas.microsoft.com/office/drawing/2014/main" id="{74D2D8F1-F315-4C5A-910C-679686D553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984B2CB-EF9F-45B2-9CA4-32C529B38B4F}"/>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hotograph of Claude McKay is shown."/>
          <p:cNvPicPr>
            <a:picLocks noGrp="1" noChangeAspect="1"/>
          </p:cNvPicPr>
          <p:nvPr>
            <p:ph type="pic" sz="quarter" idx="13"/>
          </p:nvPr>
        </p:nvPicPr>
        <p:blipFill>
          <a:blip r:embed="rId2"/>
          <a:stretch>
            <a:fillRect/>
          </a:stretch>
        </p:blipFill>
        <p:spPr>
          <a:xfrm>
            <a:off x="4617191" y="1108075"/>
            <a:ext cx="3775180"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The Jamaican-born poet and novelist Claude McKay articulated the new sense of self and urban community of African Americans during the Harlem Renaissance. Although centered in the Harlem neighborhood of Manhattan, this cultural movement emerged in urban centers throughout the Northeast and Midwest.</a:t>
            </a:r>
          </a:p>
        </p:txBody>
      </p:sp>
      <p:pic>
        <p:nvPicPr>
          <p:cNvPr id="9" name="OpenStaxLogo" descr="openstax college logo">
            <a:extLst>
              <a:ext uri="{FF2B5EF4-FFF2-40B4-BE49-F238E27FC236}">
                <a16:creationId xmlns:a16="http://schemas.microsoft.com/office/drawing/2014/main" id="{19654F98-AEF8-4E5B-B4D4-E631D6F2C36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24.16</a:t>
            </a:r>
          </a:p>
        </p:txBody>
      </p:sp>
    </p:spTree>
    <p:extLst>
      <p:ext uri="{BB962C8B-B14F-4D97-AF65-F5344CB8AC3E}">
        <p14:creationId xmlns:p14="http://schemas.microsoft.com/office/powerpoint/2010/main" val="1793688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5BB9B36-36E0-453E-8411-E5E7A182EFFE}"/>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While forces of law and order confiscated and discarded alcohol when they found it (a), consumers found ingenious ways of hiding liquor during prohibition, such as this cane that served as a flask (b).</a:t>
            </a:r>
          </a:p>
        </p:txBody>
      </p:sp>
      <p:pic>
        <p:nvPicPr>
          <p:cNvPr id="9" name="Figure" descr="Photograph (a) shows several men pouring a large barrel of alcohol down a manhole as a uniformed policeman watches from behind them. Photograph (b) shows a smiling young woman sitting in a café, using a flask hidden at the tip of her cane."/>
          <p:cNvPicPr>
            <a:picLocks noGrp="1" noChangeAspect="1"/>
          </p:cNvPicPr>
          <p:nvPr>
            <p:ph type="pic" sz="quarter" idx="13"/>
          </p:nvPr>
        </p:nvPicPr>
        <p:blipFill>
          <a:blip r:embed="rId2"/>
          <a:stretch>
            <a:fillRect/>
          </a:stretch>
        </p:blipFill>
        <p:spPr>
          <a:xfrm>
            <a:off x="1386320" y="1122386"/>
            <a:ext cx="6204671" cy="3500071"/>
          </a:xfrm>
        </p:spPr>
      </p:pic>
      <p:pic>
        <p:nvPicPr>
          <p:cNvPr id="10" name="OpenStaxLogo" descr="openstax college logo">
            <a:extLst>
              <a:ext uri="{FF2B5EF4-FFF2-40B4-BE49-F238E27FC236}">
                <a16:creationId xmlns:a16="http://schemas.microsoft.com/office/drawing/2014/main" id="{C606AFF8-EC1B-45C7-8E0A-F885E02CB5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5F6AFD6-3215-4F80-9A5D-0FCF0585875C}"/>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Al Capone, pictured here in his U.S. Department of Justice mug shot, was convicted of tax fraud and sent to prison in 1931..</a:t>
            </a:r>
          </a:p>
        </p:txBody>
      </p:sp>
      <p:pic>
        <p:nvPicPr>
          <p:cNvPr id="9" name="Figure" descr="A mug shot shows front and side views of Al Capone."/>
          <p:cNvPicPr>
            <a:picLocks noGrp="1" noChangeAspect="1"/>
          </p:cNvPicPr>
          <p:nvPr>
            <p:ph type="pic" sz="quarter" idx="13"/>
          </p:nvPr>
        </p:nvPicPr>
        <p:blipFill>
          <a:blip r:embed="rId2"/>
          <a:stretch>
            <a:fillRect/>
          </a:stretch>
        </p:blipFill>
        <p:spPr>
          <a:xfrm>
            <a:off x="1714209" y="1122386"/>
            <a:ext cx="5548893" cy="3500071"/>
          </a:xfrm>
        </p:spPr>
      </p:pic>
      <p:pic>
        <p:nvPicPr>
          <p:cNvPr id="10" name="OpenStaxLogo" descr="openstax college logo">
            <a:extLst>
              <a:ext uri="{FF2B5EF4-FFF2-40B4-BE49-F238E27FC236}">
                <a16:creationId xmlns:a16="http://schemas.microsoft.com/office/drawing/2014/main" id="{E26926A7-9692-4955-A517-DF68CA09C72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5C72686-21DA-4034-914F-9C1003812F3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 illustrations for F. Scott Fitzgerald’s </a:t>
            </a:r>
            <a:r>
              <a:rPr lang="en-US" sz="1600" i="1" dirty="0">
                <a:solidFill>
                  <a:schemeClr val="tx1"/>
                </a:solidFill>
              </a:rPr>
              <a:t>Tales of the Jazz Age, </a:t>
            </a:r>
            <a:r>
              <a:rPr lang="en-US" sz="1600" dirty="0">
                <a:solidFill>
                  <a:schemeClr val="tx1"/>
                </a:solidFill>
              </a:rPr>
              <a:t>drawn by John Held, Jr., epitomized the carefree flapper era of the 1920s.</a:t>
            </a:r>
          </a:p>
        </p:txBody>
      </p:sp>
      <p:pic>
        <p:nvPicPr>
          <p:cNvPr id="6" name="Figure" descr="A book cover contains the text “Tales of the Jazz Age: By the Author of The Beautiful and the Damned / F. Scott Fitzgerald.” Two caricatured band members play drums and a trumpet while several caricatured couples dance, smoke, and toast with cocktails."/>
          <p:cNvPicPr>
            <a:picLocks noGrp="1" noChangeAspect="1"/>
          </p:cNvPicPr>
          <p:nvPr>
            <p:ph type="pic" sz="quarter" idx="13"/>
          </p:nvPr>
        </p:nvPicPr>
        <p:blipFill>
          <a:blip r:embed="rId2"/>
          <a:stretch>
            <a:fillRect/>
          </a:stretch>
        </p:blipFill>
        <p:spPr>
          <a:xfrm>
            <a:off x="483375" y="1108075"/>
            <a:ext cx="3979900" cy="5256213"/>
          </a:xfrm>
        </p:spPr>
      </p:pic>
      <p:pic>
        <p:nvPicPr>
          <p:cNvPr id="9" name="OpenStaxLogo" descr="openstax college logo">
            <a:extLst>
              <a:ext uri="{FF2B5EF4-FFF2-40B4-BE49-F238E27FC236}">
                <a16:creationId xmlns:a16="http://schemas.microsoft.com/office/drawing/2014/main" id="{56F398AA-4D2E-41FE-801D-59A94E4970C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24.1</a:t>
            </a:r>
          </a:p>
        </p:txBody>
      </p:sp>
    </p:spTree>
    <p:extLst>
      <p:ext uri="{BB962C8B-B14F-4D97-AF65-F5344CB8AC3E}">
        <p14:creationId xmlns:p14="http://schemas.microsoft.com/office/powerpoint/2010/main" val="3285096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8B23CFE-2113-4893-8219-A1273043B419}"/>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Ernest Hemingway was one of the most prominent members of the Lost Generation who went to live as expatriates in Europe during the 1920s.</a:t>
            </a:r>
          </a:p>
        </p:txBody>
      </p:sp>
      <p:pic>
        <p:nvPicPr>
          <p:cNvPr id="9" name="Figure" descr="A photograph shows Ernest Hemingway reclining in a chair in front of a fireplace."/>
          <p:cNvPicPr>
            <a:picLocks noGrp="1" noChangeAspect="1"/>
          </p:cNvPicPr>
          <p:nvPr>
            <p:ph type="pic" sz="quarter" idx="13"/>
          </p:nvPr>
        </p:nvPicPr>
        <p:blipFill>
          <a:blip r:embed="rId2"/>
          <a:stretch>
            <a:fillRect/>
          </a:stretch>
        </p:blipFill>
        <p:spPr>
          <a:xfrm>
            <a:off x="2127016" y="1122386"/>
            <a:ext cx="4723279" cy="3500071"/>
          </a:xfrm>
        </p:spPr>
      </p:pic>
      <p:pic>
        <p:nvPicPr>
          <p:cNvPr id="11" name="OpenStaxLogo" descr="openstax college logo">
            <a:extLst>
              <a:ext uri="{FF2B5EF4-FFF2-40B4-BE49-F238E27FC236}">
                <a16:creationId xmlns:a16="http://schemas.microsoft.com/office/drawing/2014/main" id="{81787245-2985-40D7-9C88-FA74A2F002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24.19</a:t>
            </a:r>
          </a:p>
        </p:txBody>
      </p:sp>
    </p:spTree>
    <p:extLst>
      <p:ext uri="{BB962C8B-B14F-4D97-AF65-F5344CB8AC3E}">
        <p14:creationId xmlns:p14="http://schemas.microsoft.com/office/powerpoint/2010/main" val="103999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782143F-A86C-4AB7-AA58-E5A5F9E42B27}"/>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Warren Harding (a) poses on the campaign trail in 1920. His running mate, Calvin Coolidge (b), would go on to become president in 1923, when Harding died suddenly while touring the United States..</a:t>
            </a:r>
          </a:p>
        </p:txBody>
      </p:sp>
      <p:pic>
        <p:nvPicPr>
          <p:cNvPr id="9" name="Figure" descr="Photograph (a) shows Warren Harding pointing his finger with a stern expression on his face. Photograph (b) shows Calvin Coolidge smiling and holding his hat above his head."/>
          <p:cNvPicPr>
            <a:picLocks noGrp="1" noChangeAspect="1"/>
          </p:cNvPicPr>
          <p:nvPr>
            <p:ph type="pic" sz="quarter" idx="13"/>
          </p:nvPr>
        </p:nvPicPr>
        <p:blipFill>
          <a:blip r:embed="rId2"/>
          <a:stretch>
            <a:fillRect/>
          </a:stretch>
        </p:blipFill>
        <p:spPr>
          <a:xfrm>
            <a:off x="1755867" y="1122386"/>
            <a:ext cx="5465576" cy="3500071"/>
          </a:xfrm>
        </p:spPr>
      </p:pic>
      <p:pic>
        <p:nvPicPr>
          <p:cNvPr id="10" name="OpenStaxLogo" descr="openstax college logo">
            <a:extLst>
              <a:ext uri="{FF2B5EF4-FFF2-40B4-BE49-F238E27FC236}">
                <a16:creationId xmlns:a16="http://schemas.microsoft.com/office/drawing/2014/main" id="{C3318A04-476A-4A99-8E18-4038995AAD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24.20</a:t>
            </a:r>
          </a:p>
        </p:txBody>
      </p:sp>
    </p:spTree>
    <p:extLst>
      <p:ext uri="{BB962C8B-B14F-4D97-AF65-F5344CB8AC3E}">
        <p14:creationId xmlns:p14="http://schemas.microsoft.com/office/powerpoint/2010/main" val="103999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719B9FD-ADB9-400F-A9A9-26FD61019B4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this cartoon, Clifford Berryman lampoons Coolidge’s laid-back attitude as he chooses “not to run” in 1928.</a:t>
            </a:r>
          </a:p>
        </p:txBody>
      </p:sp>
      <p:pic>
        <p:nvPicPr>
          <p:cNvPr id="9" name="Figure" descr="A cartoon shows a man in a hat and neckerchief reclining against a pillow in a small boat, holding a fishing rod. Beside the man’s face are the words “Choosin’ to run isn’t as restful as this.”"/>
          <p:cNvPicPr>
            <a:picLocks noGrp="1" noChangeAspect="1"/>
          </p:cNvPicPr>
          <p:nvPr>
            <p:ph type="pic" sz="quarter" idx="13"/>
          </p:nvPr>
        </p:nvPicPr>
        <p:blipFill>
          <a:blip r:embed="rId2"/>
          <a:stretch>
            <a:fillRect/>
          </a:stretch>
        </p:blipFill>
        <p:spPr>
          <a:xfrm>
            <a:off x="2555189" y="1122386"/>
            <a:ext cx="3866933" cy="3500071"/>
          </a:xfrm>
        </p:spPr>
      </p:pic>
      <p:pic>
        <p:nvPicPr>
          <p:cNvPr id="10" name="OpenStaxLogo" descr="openstax college logo">
            <a:extLst>
              <a:ext uri="{FF2B5EF4-FFF2-40B4-BE49-F238E27FC236}">
                <a16:creationId xmlns:a16="http://schemas.microsoft.com/office/drawing/2014/main" id="{EFA604F1-4142-48D9-ABC3-B1CFB108F67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24.21</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87F16B9-1EC1-4F1D-B518-88DF8DF89D6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920, Warren G. Harding is elected president with a landslide popular vote; a photograph of Harding is shown. In 1923, the Teapot Dome scandal rocks the Harding presidency; a photograph of the Senate committee during the Teapot Dome hearings is shown. In 1924, Henry Ford sells Model Ts for $300, and Congress enacts the National Origins Act, establishing quotas for immigration. In 1925, John Scopes is found guilty of teaching evolution in Tennessee; a photograph of Scopes is shown. In 1927, Charles Lindbergh flies solo across the Atlantic Ocean, and Nicola Sacco and Bartolomeo Vanzetti are executed in Massachusetts; a photograph of Lindbergh standing in front of a plane is shown. In 1928, Herbert Hoover is elected president; a photograph of Hoover is shown."/>
          <p:cNvPicPr>
            <a:picLocks noGrp="1" noChangeAspect="1"/>
          </p:cNvPicPr>
          <p:nvPr>
            <p:ph type="pic" sz="quarter" idx="13"/>
          </p:nvPr>
        </p:nvPicPr>
        <p:blipFill>
          <a:blip r:embed="rId2"/>
          <a:stretch>
            <a:fillRect/>
          </a:stretch>
        </p:blipFill>
        <p:spPr>
          <a:xfrm>
            <a:off x="1076086" y="1122386"/>
            <a:ext cx="6825138" cy="3500071"/>
          </a:xfrm>
        </p:spPr>
      </p:pic>
      <p:pic>
        <p:nvPicPr>
          <p:cNvPr id="10" name="OpenStaxLogo" descr="openstax college logo">
            <a:extLst>
              <a:ext uri="{FF2B5EF4-FFF2-40B4-BE49-F238E27FC236}">
                <a16:creationId xmlns:a16="http://schemas.microsoft.com/office/drawing/2014/main" id="{18123FBB-F5CD-49A4-B3BA-6FB30AC28D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F72AE4E-3FE8-4B55-9FA9-531B3783055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7" name="Figure" descr="Charlie Chaplin is shown sitting in a doorway with his arms folded, accompanied by a small, shabbily dressed child."/>
          <p:cNvPicPr>
            <a:picLocks noGrp="1" noChangeAspect="1"/>
          </p:cNvPicPr>
          <p:nvPr>
            <p:ph type="pic" sz="quarter" idx="13"/>
          </p:nvPr>
        </p:nvPicPr>
        <p:blipFill>
          <a:blip r:embed="rId2"/>
          <a:stretch>
            <a:fillRect/>
          </a:stretch>
        </p:blipFill>
        <p:spPr>
          <a:xfrm>
            <a:off x="4546880" y="1108075"/>
            <a:ext cx="3915803"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Charlie Chaplin’s nickname “The Tramp” came from the recurring character he played in many of his silent films, such as 1921’s </a:t>
            </a:r>
            <a:r>
              <a:rPr lang="en-US" sz="1600" i="1" dirty="0">
                <a:solidFill>
                  <a:schemeClr val="tx1"/>
                </a:solidFill>
              </a:rPr>
              <a:t>The Kid, </a:t>
            </a:r>
            <a:r>
              <a:rPr lang="en-US" sz="1600" dirty="0">
                <a:solidFill>
                  <a:schemeClr val="tx1"/>
                </a:solidFill>
              </a:rPr>
              <a:t>which starred Jackie Coogan in the title role.</a:t>
            </a:r>
          </a:p>
        </p:txBody>
      </p:sp>
      <p:pic>
        <p:nvPicPr>
          <p:cNvPr id="9" name="OpenStaxLogo" descr="openstax college logo">
            <a:extLst>
              <a:ext uri="{FF2B5EF4-FFF2-40B4-BE49-F238E27FC236}">
                <a16:creationId xmlns:a16="http://schemas.microsoft.com/office/drawing/2014/main" id="{7497418F-2C57-4F43-8F87-44B51E3433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24.3</a:t>
            </a:r>
          </a:p>
        </p:txBody>
      </p:sp>
    </p:spTree>
    <p:extLst>
      <p:ext uri="{BB962C8B-B14F-4D97-AF65-F5344CB8AC3E}">
        <p14:creationId xmlns:p14="http://schemas.microsoft.com/office/powerpoint/2010/main" val="1793688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A005101-3A13-4120-8EE6-145B32B8899E}"/>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advertisement for Ford’s Model T ran in the New Orleans </a:t>
            </a:r>
            <a:r>
              <a:rPr lang="en-US" sz="1600" i="1" dirty="0"/>
              <a:t>Times Picayune </a:t>
            </a:r>
            <a:r>
              <a:rPr lang="en-US" sz="1600" dirty="0"/>
              <a:t>in 1911. Note that the prices have not yet dropped far from their initial high of $850.</a:t>
            </a:r>
          </a:p>
        </p:txBody>
      </p:sp>
      <p:pic>
        <p:nvPicPr>
          <p:cNvPr id="9" name="Figure" descr="An advertisement entitled “Watch the Fords Go By” features drawings of two Ford automobiles. The prices are listed at $780 and $725, along with details about each model. In the center of the advertisement, an illustration shows a couple driving along an idyllic country road. At the bottom is the text “Ford Cars Sold by Russell Motor Car Co. 2120-2130 Canal Street, New Orleans, LA. See Our Exhibit Booth at Show.”"/>
          <p:cNvPicPr>
            <a:picLocks noGrp="1" noChangeAspect="1"/>
          </p:cNvPicPr>
          <p:nvPr>
            <p:ph type="pic" sz="quarter" idx="13"/>
          </p:nvPr>
        </p:nvPicPr>
        <p:blipFill>
          <a:blip r:embed="rId2"/>
          <a:stretch>
            <a:fillRect/>
          </a:stretch>
        </p:blipFill>
        <p:spPr>
          <a:xfrm>
            <a:off x="2308100" y="1122386"/>
            <a:ext cx="4361110" cy="3500071"/>
          </a:xfrm>
        </p:spPr>
      </p:pic>
      <p:pic>
        <p:nvPicPr>
          <p:cNvPr id="10" name="OpenStaxLogo" descr="openstax college logo">
            <a:extLst>
              <a:ext uri="{FF2B5EF4-FFF2-40B4-BE49-F238E27FC236}">
                <a16:creationId xmlns:a16="http://schemas.microsoft.com/office/drawing/2014/main" id="{AA6BA633-E2CD-4DC6-B86A-566BD5734C3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865119E-4A1A-4F82-8994-A268B660F062}"/>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this image from a 1928 </a:t>
            </a:r>
            <a:r>
              <a:rPr lang="en-US" sz="1600" i="1" dirty="0"/>
              <a:t>Literary Digest </a:t>
            </a:r>
            <a:r>
              <a:rPr lang="en-US" sz="1600" dirty="0"/>
              <a:t>interview with Henry Ford, workers on an assembly line produce new models of Ford automobiles.</a:t>
            </a:r>
          </a:p>
        </p:txBody>
      </p:sp>
      <p:pic>
        <p:nvPicPr>
          <p:cNvPr id="9" name="Figure" descr="A photograph shows assembly line workers producing Ford automobiles."/>
          <p:cNvPicPr>
            <a:picLocks noGrp="1" noChangeAspect="1"/>
          </p:cNvPicPr>
          <p:nvPr>
            <p:ph type="pic" sz="quarter" idx="13"/>
          </p:nvPr>
        </p:nvPicPr>
        <p:blipFill>
          <a:blip r:embed="rId2"/>
          <a:stretch>
            <a:fillRect/>
          </a:stretch>
        </p:blipFill>
        <p:spPr>
          <a:xfrm>
            <a:off x="1747636" y="1122386"/>
            <a:ext cx="5482038" cy="3500071"/>
          </a:xfrm>
        </p:spPr>
      </p:pic>
      <p:pic>
        <p:nvPicPr>
          <p:cNvPr id="10" name="OpenStaxLogo" descr="openstax college logo">
            <a:extLst>
              <a:ext uri="{FF2B5EF4-FFF2-40B4-BE49-F238E27FC236}">
                <a16:creationId xmlns:a16="http://schemas.microsoft.com/office/drawing/2014/main" id="{84C62D24-78D5-4AB1-A0E2-EBC9A6EBD65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D4BD834-42E2-489E-B87F-34234FAFC8D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Aviator Charles Lindbergh stands in front of the </a:t>
            </a:r>
            <a:r>
              <a:rPr lang="en-US" sz="1600" i="1" dirty="0"/>
              <a:t>Spirit of St Louis </a:t>
            </a:r>
            <a:r>
              <a:rPr lang="en-US" sz="1600" dirty="0"/>
              <a:t>(a), the plane in which he flew from New York to Paris, France, in 1927. Because American flight schools barred black students, stunt pilot Bessie Coleman (b), the daughter of Texas sharecroppers, taught herself French to earn her pilot’s license overseas.</a:t>
            </a:r>
          </a:p>
        </p:txBody>
      </p:sp>
      <p:pic>
        <p:nvPicPr>
          <p:cNvPr id="9" name="Figure" descr="Photograph (a) shows Charles Lindbergh standing in front of a plane labeled “Spirit of St. Louis.” Photograph (b) shows Bessie Coleman posing on the wheel of a plane."/>
          <p:cNvPicPr>
            <a:picLocks noGrp="1" noChangeAspect="1"/>
          </p:cNvPicPr>
          <p:nvPr>
            <p:ph type="pic" sz="quarter" idx="13"/>
          </p:nvPr>
        </p:nvPicPr>
        <p:blipFill>
          <a:blip r:embed="rId2"/>
          <a:stretch>
            <a:fillRect/>
          </a:stretch>
        </p:blipFill>
        <p:spPr>
          <a:xfrm>
            <a:off x="520552" y="1122386"/>
            <a:ext cx="7936207" cy="3500071"/>
          </a:xfrm>
        </p:spPr>
      </p:pic>
      <p:pic>
        <p:nvPicPr>
          <p:cNvPr id="10" name="OpenStaxLogo" descr="openstax college logo">
            <a:extLst>
              <a:ext uri="{FF2B5EF4-FFF2-40B4-BE49-F238E27FC236}">
                <a16:creationId xmlns:a16="http://schemas.microsoft.com/office/drawing/2014/main" id="{293AAC8A-4725-4C45-A71B-15C5A7DEE9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C53999F-ED32-4459-84B3-89870E7C23A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advertisement for Palmolive soap, which appeared in </a:t>
            </a:r>
            <a:r>
              <a:rPr lang="en-US" sz="1600" i="1" dirty="0">
                <a:solidFill>
                  <a:schemeClr val="tx1"/>
                </a:solidFill>
              </a:rPr>
              <a:t>Ladies’ Home Journal </a:t>
            </a:r>
            <a:r>
              <a:rPr lang="en-US" sz="1600" dirty="0">
                <a:solidFill>
                  <a:schemeClr val="tx1"/>
                </a:solidFill>
              </a:rPr>
              <a:t>in 1922, claimed that the soap’s “moderate price is due to popularity, to the enormous demand which keeps Palmolive factories working day and night” and so “the old-time luxury of the few may now be enjoyed the world over.”</a:t>
            </a:r>
          </a:p>
        </p:txBody>
      </p:sp>
      <p:pic>
        <p:nvPicPr>
          <p:cNvPr id="6" name="Figure" descr="An advertisement headlined “Keep That Wedding Day Complexion” features an illustration of a rosy-cheeked, elaborately dressed bride. An image of Palmolive soap is shown alongside a lengthy description of the soap’s benefits. At the bottom, to illustrate that the soap contains oils used by Cleopatra, an image depicts two rosy-cheeked, white women dressed in flowing garments and seated in a room whose décor is reminiscent of ancient Egypt."/>
          <p:cNvPicPr>
            <a:picLocks noGrp="1" noChangeAspect="1"/>
          </p:cNvPicPr>
          <p:nvPr>
            <p:ph type="pic" sz="quarter" idx="13"/>
          </p:nvPr>
        </p:nvPicPr>
        <p:blipFill>
          <a:blip r:embed="rId2"/>
          <a:stretch>
            <a:fillRect/>
          </a:stretch>
        </p:blipFill>
        <p:spPr>
          <a:xfrm>
            <a:off x="457200" y="1122973"/>
            <a:ext cx="4032250" cy="5226416"/>
          </a:xfrm>
        </p:spPr>
      </p:pic>
      <p:pic>
        <p:nvPicPr>
          <p:cNvPr id="9" name="OpenStaxLogo" descr="openstax college logo">
            <a:extLst>
              <a:ext uri="{FF2B5EF4-FFF2-40B4-BE49-F238E27FC236}">
                <a16:creationId xmlns:a16="http://schemas.microsoft.com/office/drawing/2014/main" id="{D5CE5082-BB39-45D7-8DED-A19F275DD20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24.7</a:t>
            </a:r>
          </a:p>
        </p:txBody>
      </p:sp>
    </p:spTree>
    <p:extLst>
      <p:ext uri="{BB962C8B-B14F-4D97-AF65-F5344CB8AC3E}">
        <p14:creationId xmlns:p14="http://schemas.microsoft.com/office/powerpoint/2010/main" val="3285096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E6C86C6-F5B0-412E-A433-2282B13F2285}"/>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Babe Ruth (a) led the New York Yankees to four World Series championships. In this 1921 photograph, he stands outside of the New York Yankees dugout. Helen Wills (b) won a total of thirty-one Grand Slam titles in her career, including eight singles titles at Wimbledon from 1927 to 1938. (credit a: modification of work by Library of Congress)</a:t>
            </a:r>
          </a:p>
        </p:txBody>
      </p:sp>
      <p:pic>
        <p:nvPicPr>
          <p:cNvPr id="9" name="Figure" descr="Photograph (a) shows Babe Ruth at Yankee Stadium. Photograph (b) shows Helen Wills posing with two tennis rackets."/>
          <p:cNvPicPr>
            <a:picLocks noGrp="1" noChangeAspect="1"/>
          </p:cNvPicPr>
          <p:nvPr>
            <p:ph type="pic" sz="quarter" idx="13"/>
          </p:nvPr>
        </p:nvPicPr>
        <p:blipFill>
          <a:blip r:embed="rId2"/>
          <a:stretch>
            <a:fillRect/>
          </a:stretch>
        </p:blipFill>
        <p:spPr>
          <a:xfrm>
            <a:off x="2035776" y="1122386"/>
            <a:ext cx="4905759" cy="3500071"/>
          </a:xfrm>
        </p:spPr>
      </p:pic>
      <p:pic>
        <p:nvPicPr>
          <p:cNvPr id="10" name="OpenStaxLogo" descr="openstax college logo">
            <a:extLst>
              <a:ext uri="{FF2B5EF4-FFF2-40B4-BE49-F238E27FC236}">
                <a16:creationId xmlns:a16="http://schemas.microsoft.com/office/drawing/2014/main" id="{9ECBD84B-1BB0-4ABC-92C4-035B0B3C60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294</TotalTime>
  <Words>2030</Words>
  <Application>Microsoft Office PowerPoint</Application>
  <PresentationFormat>On-screen Show (4:3)</PresentationFormat>
  <Paragraphs>65</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Black</vt:lpstr>
      <vt:lpstr>Calibri</vt:lpstr>
      <vt:lpstr>Essential</vt:lpstr>
      <vt:lpstr>U.S. HISTORY</vt:lpstr>
      <vt:lpstr>Figure 24.1</vt:lpstr>
      <vt:lpstr>Figure 24.2</vt:lpstr>
      <vt:lpstr>Figure 24.3</vt:lpstr>
      <vt:lpstr>Figure 24.4</vt:lpstr>
      <vt:lpstr>Figure 24.5</vt:lpstr>
      <vt:lpstr>Figure 24.6</vt:lpstr>
      <vt:lpstr>Figure 24.7</vt:lpstr>
      <vt:lpstr>Figure 24.8</vt:lpstr>
      <vt:lpstr>Figure 24.9</vt:lpstr>
      <vt:lpstr>Figure 24.10</vt:lpstr>
      <vt:lpstr>Figure 24.11</vt:lpstr>
      <vt:lpstr>Figure 24.12</vt:lpstr>
      <vt:lpstr>Figure 24.13</vt:lpstr>
      <vt:lpstr>Figure 24.14</vt:lpstr>
      <vt:lpstr>Figure 24.15</vt:lpstr>
      <vt:lpstr>Figure 24.16</vt:lpstr>
      <vt:lpstr>Figure 24.17</vt:lpstr>
      <vt:lpstr>Figure 24.18</vt:lpstr>
      <vt:lpstr>Figure 24.19</vt:lpstr>
      <vt:lpstr>Figure 24.20</vt:lpstr>
      <vt:lpstr>Figure 24.21</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24 - The Jazz Age: Redefining the Nation, 1919-1929</dc:title>
  <dc:creator>Spuddy McSpare</dc:creator>
  <cp:lastModifiedBy>Conversion_07</cp:lastModifiedBy>
  <cp:revision>40</cp:revision>
  <dcterms:created xsi:type="dcterms:W3CDTF">2012-06-04T02:13:36Z</dcterms:created>
  <dcterms:modified xsi:type="dcterms:W3CDTF">2017-09-11T15:30:58Z</dcterms:modified>
</cp:coreProperties>
</file>