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1"/>
  </p:sldMasterIdLst>
  <p:handoutMasterIdLst>
    <p:handoutMasterId r:id="rId22"/>
  </p:handoutMasterIdLst>
  <p:sldIdLst>
    <p:sldId id="256" r:id="rId2"/>
    <p:sldId id="279" r:id="rId3"/>
    <p:sldId id="280" r:id="rId4"/>
    <p:sldId id="281" r:id="rId5"/>
    <p:sldId id="282" r:id="rId6"/>
    <p:sldId id="283" r:id="rId7"/>
    <p:sldId id="284" r:id="rId8"/>
    <p:sldId id="285" r:id="rId9"/>
    <p:sldId id="286" r:id="rId10"/>
    <p:sldId id="287" r:id="rId11"/>
    <p:sldId id="288" r:id="rId12"/>
    <p:sldId id="289" r:id="rId13"/>
    <p:sldId id="290" r:id="rId14"/>
    <p:sldId id="291" r:id="rId15"/>
    <p:sldId id="292" r:id="rId16"/>
    <p:sldId id="293" r:id="rId17"/>
    <p:sldId id="294" r:id="rId18"/>
    <p:sldId id="295" r:id="rId19"/>
    <p:sldId id="296" r:id="rId20"/>
    <p:sldId id="297"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D419"/>
    <a:srgbClr val="6CB255"/>
    <a:srgbClr val="212F62"/>
    <a:srgbClr val="72A510"/>
    <a:srgbClr val="A4EC1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1" autoAdjust="0"/>
    <p:restoredTop sz="94591" autoAdjust="0"/>
  </p:normalViewPr>
  <p:slideViewPr>
    <p:cSldViewPr snapToGrid="0" snapToObjects="1">
      <p:cViewPr varScale="1">
        <p:scale>
          <a:sx n="105" d="100"/>
          <a:sy n="105" d="100"/>
        </p:scale>
        <p:origin x="179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48D041A-73BB-E643-A8C7-50D88C2F22F5}" type="datetimeFigureOut">
              <a:rPr lang="en-US" smtClean="0"/>
              <a:pPr/>
              <a:t>09/12/17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36EFEC5-3018-A548-B247-453C6EC1EC1A}" type="slidenum">
              <a:rPr lang="en-US" smtClean="0"/>
              <a:pPr/>
              <a:t>‹#›</a:t>
            </a:fld>
            <a:endParaRPr lang="en-US" dirty="0"/>
          </a:p>
        </p:txBody>
      </p:sp>
    </p:spTree>
    <p:extLst>
      <p:ext uri="{BB962C8B-B14F-4D97-AF65-F5344CB8AC3E}">
        <p14:creationId xmlns:p14="http://schemas.microsoft.com/office/powerpoint/2010/main" val="133005721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1326"/>
            <a:ext cx="8062912" cy="659535"/>
          </a:xfrm>
        </p:spPr>
        <p:txBody>
          <a:bodyPr/>
          <a:lstStyle/>
          <a:p>
            <a:r>
              <a:rPr lang="en-US" dirty="0"/>
              <a:t>Click to edit</a:t>
            </a:r>
          </a:p>
        </p:txBody>
      </p:sp>
      <p:sp>
        <p:nvSpPr>
          <p:cNvPr id="5" name="Date Placeholder 4"/>
          <p:cNvSpPr>
            <a:spLocks noGrp="1"/>
          </p:cNvSpPr>
          <p:nvPr>
            <p:ph type="dt" sz="half" idx="10"/>
          </p:nvPr>
        </p:nvSpPr>
        <p:spPr/>
        <p:txBody>
          <a:bodyPr/>
          <a:lstStyle/>
          <a:p>
            <a:fld id="{79B19C71-EC74-44AF-B27E-FC7DC3C3A61D}" type="datetime4">
              <a:rPr lang="en-US" smtClean="0"/>
              <a:pPr/>
              <a:t>September 12, 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dirty="0"/>
          </a:p>
        </p:txBody>
      </p:sp>
      <p:sp>
        <p:nvSpPr>
          <p:cNvPr id="9" name="Picture Placeholder 8"/>
          <p:cNvSpPr>
            <a:spLocks noGrp="1"/>
          </p:cNvSpPr>
          <p:nvPr>
            <p:ph type="pic" sz="quarter" idx="13"/>
          </p:nvPr>
        </p:nvSpPr>
        <p:spPr>
          <a:xfrm>
            <a:off x="457199" y="1107618"/>
            <a:ext cx="4031619" cy="4607689"/>
          </a:xfrm>
        </p:spPr>
        <p:txBody>
          <a:bodyPr/>
          <a:lstStyle/>
          <a:p>
            <a:endParaRPr lang="en-US" dirty="0"/>
          </a:p>
        </p:txBody>
      </p:sp>
      <p:sp>
        <p:nvSpPr>
          <p:cNvPr id="11" name="Text Placeholder 10"/>
          <p:cNvSpPr>
            <a:spLocks noGrp="1"/>
          </p:cNvSpPr>
          <p:nvPr>
            <p:ph type="body" sz="quarter" idx="14"/>
          </p:nvPr>
        </p:nvSpPr>
        <p:spPr>
          <a:xfrm>
            <a:off x="4606925" y="1107618"/>
            <a:ext cx="3913188" cy="4607382"/>
          </a:xfrm>
        </p:spPr>
        <p:txBody>
          <a:bodyPr/>
          <a:lstStyle>
            <a:lvl1pPr>
              <a:buClr>
                <a:srgbClr val="6CB255"/>
              </a:buClr>
              <a:defRPr>
                <a:solidFill>
                  <a:srgbClr val="212F62"/>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333F43-3E86-47E4-BFBB-2476D384E1C6}" type="datetime4">
              <a:rPr lang="en-US" smtClean="0"/>
              <a:pPr/>
              <a:t>September 12, 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dirty="0"/>
          </a:p>
        </p:txBody>
      </p:sp>
      <p:sp>
        <p:nvSpPr>
          <p:cNvPr id="7" name="Title 1"/>
          <p:cNvSpPr>
            <a:spLocks noGrp="1"/>
          </p:cNvSpPr>
          <p:nvPr>
            <p:ph type="title"/>
          </p:nvPr>
        </p:nvSpPr>
        <p:spPr>
          <a:xfrm>
            <a:off x="457200" y="241326"/>
            <a:ext cx="8062912" cy="659535"/>
          </a:xfrm>
        </p:spPr>
        <p:txBody>
          <a:bodyPr/>
          <a:lstStyle/>
          <a:p>
            <a:r>
              <a:rPr lang="en-US" dirty="0"/>
              <a:t>Click to edit</a:t>
            </a:r>
          </a:p>
        </p:txBody>
      </p:sp>
      <p:sp>
        <p:nvSpPr>
          <p:cNvPr id="8" name="Picture Placeholder 8"/>
          <p:cNvSpPr>
            <a:spLocks noGrp="1"/>
          </p:cNvSpPr>
          <p:nvPr>
            <p:ph type="pic" sz="quarter" idx="13"/>
          </p:nvPr>
        </p:nvSpPr>
        <p:spPr>
          <a:xfrm>
            <a:off x="457199" y="1122386"/>
            <a:ext cx="8062913" cy="3500071"/>
          </a:xfrm>
        </p:spPr>
        <p:txBody>
          <a:bodyPr/>
          <a:lstStyle/>
          <a:p>
            <a:endParaRPr lang="en-US" dirty="0"/>
          </a:p>
        </p:txBody>
      </p:sp>
      <p:sp>
        <p:nvSpPr>
          <p:cNvPr id="9" name="Text Placeholder 10"/>
          <p:cNvSpPr>
            <a:spLocks noGrp="1"/>
          </p:cNvSpPr>
          <p:nvPr>
            <p:ph type="body" sz="quarter" idx="14"/>
          </p:nvPr>
        </p:nvSpPr>
        <p:spPr>
          <a:xfrm>
            <a:off x="457200" y="4843982"/>
            <a:ext cx="8062912"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marL="788670" indent="-514350">
              <a:buFont typeface="+mj-lt"/>
              <a:buAutoNum type="alphaLcParenR"/>
              <a:defRPr sz="2800"/>
            </a:lvl2pPr>
            <a:lvl3pPr marL="1371600" indent="-457200">
              <a:buFont typeface="+mj-lt"/>
              <a:buAutoNum type="alphaLcParenR"/>
              <a:defRPr sz="2400"/>
            </a:lvl3pPr>
            <a:lvl4pPr marL="1828800" indent="-457200">
              <a:buFont typeface="+mj-lt"/>
              <a:buAutoNum type="alphaLcParenR"/>
              <a:defRPr sz="2000"/>
            </a:lvl4pPr>
            <a:lvl5pPr marL="2286000" indent="-457200">
              <a:buFont typeface="+mj-lt"/>
              <a:buAutoNum type="alphaLcParen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EAD5615-7F4F-4584-84D5-CC95918C321F}" type="datetime4">
              <a:rPr lang="en-US" smtClean="0"/>
              <a:pPr/>
              <a:t>September 12, 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dirty="0"/>
          </a:p>
        </p:txBody>
      </p:sp>
      <p:sp>
        <p:nvSpPr>
          <p:cNvPr id="9" name="Title 1"/>
          <p:cNvSpPr>
            <a:spLocks noGrp="1"/>
          </p:cNvSpPr>
          <p:nvPr>
            <p:ph type="title"/>
          </p:nvPr>
        </p:nvSpPr>
        <p:spPr>
          <a:xfrm>
            <a:off x="457200" y="241326"/>
            <a:ext cx="8062912" cy="659535"/>
          </a:xfrm>
        </p:spPr>
        <p:txBody>
          <a:bodyPr/>
          <a:lstStyle/>
          <a:p>
            <a:r>
              <a:rPr lang="en-US" dirty="0"/>
              <a:t>Click to edit</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51DEABC-D766-4322-8E78-B830FAE35C72}" type="datetime4">
              <a:rPr lang="en-US" smtClean="0"/>
              <a:pPr/>
              <a:t>September 12, 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Title 1"/>
          <p:cNvSpPr txBox="1">
            <a:spLocks/>
          </p:cNvSpPr>
          <p:nvPr userDrawn="1"/>
        </p:nvSpPr>
        <p:spPr>
          <a:xfrm>
            <a:off x="0" y="789677"/>
            <a:ext cx="9144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sz="3500" dirty="0"/>
              <a:t>College Physics</a:t>
            </a:r>
          </a:p>
          <a:p>
            <a:pPr algn="ctr"/>
            <a:endParaRPr lang="en-US" sz="1800" cap="none" dirty="0">
              <a:solidFill>
                <a:schemeClr val="accent3">
                  <a:lumMod val="20000"/>
                  <a:lumOff val="80000"/>
                </a:schemeClr>
              </a:solidFill>
              <a:latin typeface="+mn-lt"/>
            </a:endParaRPr>
          </a:p>
          <a:p>
            <a:pPr algn="ctr"/>
            <a:r>
              <a:rPr lang="en-US" sz="2000" b="1" cap="none" dirty="0">
                <a:solidFill>
                  <a:srgbClr val="212F62"/>
                </a:solidFill>
                <a:latin typeface="+mn-lt"/>
              </a:rPr>
              <a:t>Chapter # Chapter Title</a:t>
            </a:r>
          </a:p>
          <a:p>
            <a:pPr algn="ctr"/>
            <a:r>
              <a:rPr lang="en-US" sz="1600" cap="none" dirty="0">
                <a:solidFill>
                  <a:schemeClr val="tx1"/>
                </a:solidFill>
                <a:latin typeface="+mn-lt"/>
              </a:rPr>
              <a:t>PowerPoint Image Slideshow</a:t>
            </a:r>
          </a:p>
        </p:txBody>
      </p:sp>
      <p:pic>
        <p:nvPicPr>
          <p:cNvPr id="9" name="Picture 8" descr="medium_covers_Page_2.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62758" y="2517424"/>
            <a:ext cx="2010682" cy="2603836"/>
          </a:xfrm>
          <a:prstGeom prst="rect">
            <a:avLst/>
          </a:prstGeom>
          <a:effectLst>
            <a:reflection blurRad="6350" stA="52000" endA="300" endPos="35000" dir="5400000" sy="-100000" algn="bl" rotWithShape="0"/>
          </a:effectLst>
          <a:scene3d>
            <a:camera prst="obliqueTopLeft"/>
            <a:lightRig rig="threePt" dir="t"/>
          </a:scene3d>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17D0EFEE-2756-4A20-BF2A-63F0A94F99AC}" type="datetime4">
              <a:rPr lang="en-US" smtClean="0"/>
              <a:pPr/>
              <a:t>September 12, 2017</a:t>
            </a:fld>
            <a:endParaRPr lang="en-US" dirty="0"/>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rot="16200000">
            <a:off x="8044814" y="683895"/>
            <a:ext cx="1315721" cy="365125"/>
          </a:xfrm>
          <a:prstGeom prst="rect">
            <a:avLst/>
          </a:prstGeom>
        </p:spPr>
        <p:txBody>
          <a:bodyPr vert="horz" lIns="91440" tIns="45720" rIns="91440" bIns="45720" rtlCol="0" anchor="ctr"/>
          <a:lstStyle>
            <a:lvl1pPr algn="r">
              <a:defRPr sz="2400" b="1">
                <a:solidFill>
                  <a:srgbClr val="FFFFFF"/>
                </a:solidFill>
              </a:defRPr>
            </a:lvl1pPr>
          </a:lstStyle>
          <a:p>
            <a:fld id="{F38DF745-7D3F-47F4-83A3-874385CFAA6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16" r:id="rId1"/>
    <p:sldLayoutId id="2147483914" r:id="rId2"/>
    <p:sldLayoutId id="2147483920" r:id="rId3"/>
    <p:sldLayoutId id="2147483913" r:id="rId4"/>
  </p:sldLayoutIdLst>
  <p:hf sldNum="0" hdr="0" ftr="0" dt="0"/>
  <p:txStyles>
    <p:titleStyle>
      <a:lvl1pPr algn="l" defTabSz="914400" rtl="0" eaLnBrk="1" latinLnBrk="0" hangingPunct="1">
        <a:spcBef>
          <a:spcPct val="0"/>
        </a:spcBef>
        <a:buNone/>
        <a:defRPr sz="2400" kern="1200" cap="all" spc="-60" baseline="0">
          <a:solidFill>
            <a:srgbClr val="6CB255"/>
          </a:solidFill>
          <a:latin typeface="+mj-lt"/>
          <a:ea typeface="+mj-ea"/>
          <a:cs typeface="+mj-cs"/>
        </a:defRPr>
      </a:lvl1pPr>
    </p:titleStyle>
    <p:bodyStyle>
      <a:lvl1pPr marL="0" indent="0" algn="l" defTabSz="914400" rtl="0" eaLnBrk="1" latinLnBrk="0" hangingPunct="1">
        <a:spcBef>
          <a:spcPct val="20000"/>
        </a:spcBef>
        <a:spcAft>
          <a:spcPts val="600"/>
        </a:spcAft>
        <a:buClr>
          <a:srgbClr val="6CB255"/>
        </a:buClr>
        <a:buFont typeface="Arial" pitchFamily="34" charset="0"/>
        <a:buNone/>
        <a:defRPr sz="2000" b="0" kern="1200">
          <a:solidFill>
            <a:schemeClr val="tx1"/>
          </a:solidFill>
          <a:latin typeface="+mn-lt"/>
          <a:ea typeface="+mn-ea"/>
          <a:cs typeface="+mn-cs"/>
        </a:defRPr>
      </a:lvl1pPr>
      <a:lvl2pPr marL="457200" indent="-182880" algn="l" defTabSz="914400" rtl="0" eaLnBrk="1" latinLnBrk="0" hangingPunct="1">
        <a:spcBef>
          <a:spcPct val="20000"/>
        </a:spcBef>
        <a:buClr>
          <a:srgbClr val="6CB255"/>
        </a:buClr>
        <a:buFont typeface="Arial" pitchFamily="34" charset="0"/>
        <a:buChar char="•"/>
        <a:defRPr sz="2000" kern="1200">
          <a:solidFill>
            <a:srgbClr val="000000"/>
          </a:solidFill>
          <a:latin typeface="+mn-lt"/>
          <a:ea typeface="+mn-ea"/>
          <a:cs typeface="+mn-cs"/>
        </a:defRPr>
      </a:lvl2pPr>
      <a:lvl3pPr marL="11430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3pPr>
      <a:lvl4pPr marL="16002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4pPr>
      <a:lvl5pPr marL="2057400" indent="-228600" algn="l" defTabSz="914400" rtl="0" eaLnBrk="1" latinLnBrk="0" hangingPunct="1">
        <a:spcBef>
          <a:spcPct val="20000"/>
        </a:spcBef>
        <a:buClr>
          <a:srgbClr val="6CB255"/>
        </a:buClr>
        <a:buFont typeface="Arial" pitchFamily="34" charset="0"/>
        <a:buChar char="•"/>
        <a:defRPr sz="1800" kern="1200" baseline="0">
          <a:solidFill>
            <a:srgbClr val="000000"/>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OpenStaxLogo" descr="openstax college logo">
            <a:extLst>
              <a:ext uri="{FF2B5EF4-FFF2-40B4-BE49-F238E27FC236}">
                <a16:creationId xmlns:a16="http://schemas.microsoft.com/office/drawing/2014/main" id="{0C7EF56E-AC29-4148-9E33-74A7293A58E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610087" y="5571106"/>
            <a:ext cx="1226434" cy="833592"/>
          </a:xfrm>
          <a:prstGeom prst="rect">
            <a:avLst/>
          </a:prstGeom>
        </p:spPr>
      </p:pic>
      <p:pic>
        <p:nvPicPr>
          <p:cNvPr id="9" name="Figure" descr="U.S. History">
            <a:extLst>
              <a:ext uri="{FF2B5EF4-FFF2-40B4-BE49-F238E27FC236}">
                <a16:creationId xmlns:a16="http://schemas.microsoft.com/office/drawing/2014/main" id="{26F84E7E-9845-4440-9BC8-8500DB5DCA73}"/>
              </a:ext>
            </a:extLst>
          </p:cNvPr>
          <p:cNvPicPr>
            <a:picLocks noChangeAspect="1"/>
          </p:cNvPicPr>
          <p:nvPr/>
        </p:nvPicPr>
        <p:blipFill>
          <a:blip r:embed="rId3" cstate="print"/>
          <a:stretch>
            <a:fillRect/>
          </a:stretch>
        </p:blipFill>
        <p:spPr>
          <a:xfrm>
            <a:off x="3562758" y="2518313"/>
            <a:ext cx="2010682" cy="2602058"/>
          </a:xfrm>
          <a:prstGeom prst="rect">
            <a:avLst/>
          </a:prstGeom>
          <a:effectLst>
            <a:reflection blurRad="6350" stA="52000" endA="300" endPos="35000" dir="5400000" sy="-100000" algn="bl" rotWithShape="0"/>
          </a:effectLst>
          <a:scene3d>
            <a:camera prst="obliqueTopLeft"/>
            <a:lightRig rig="threePt" dir="t"/>
          </a:scene3d>
        </p:spPr>
      </p:pic>
      <p:sp>
        <p:nvSpPr>
          <p:cNvPr id="5" name="Chapter Title"/>
          <p:cNvSpPr txBox="1">
            <a:spLocks/>
          </p:cNvSpPr>
          <p:nvPr/>
        </p:nvSpPr>
        <p:spPr>
          <a:xfrm>
            <a:off x="0" y="1614626"/>
            <a:ext cx="9144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sz="2000" b="1" cap="none" dirty="0">
                <a:solidFill>
                  <a:srgbClr val="212F62"/>
                </a:solidFill>
                <a:latin typeface="+mn-lt"/>
              </a:rPr>
              <a:t>Chapter 32 The Challenges of the Twenty-First Century</a:t>
            </a:r>
          </a:p>
          <a:p>
            <a:pPr algn="ctr"/>
            <a:r>
              <a:rPr lang="en-US" sz="1600" cap="none" dirty="0">
                <a:solidFill>
                  <a:schemeClr val="tx1"/>
                </a:solidFill>
                <a:latin typeface="+mn-lt"/>
              </a:rPr>
              <a:t>PowerPoint Image Slideshow</a:t>
            </a:r>
          </a:p>
        </p:txBody>
      </p:sp>
      <p:sp>
        <p:nvSpPr>
          <p:cNvPr id="11" name="Title">
            <a:extLst>
              <a:ext uri="{FF2B5EF4-FFF2-40B4-BE49-F238E27FC236}">
                <a16:creationId xmlns:a16="http://schemas.microsoft.com/office/drawing/2014/main" id="{EE1F152C-5194-40D1-9B80-EC3081B42A02}"/>
              </a:ext>
            </a:extLst>
          </p:cNvPr>
          <p:cNvSpPr>
            <a:spLocks noGrp="1"/>
          </p:cNvSpPr>
          <p:nvPr>
            <p:ph type="title" idx="4294967295"/>
          </p:nvPr>
        </p:nvSpPr>
        <p:spPr>
          <a:xfrm>
            <a:off x="0" y="802154"/>
            <a:ext cx="9144000" cy="622774"/>
          </a:xfrm>
        </p:spPr>
        <p:txBody>
          <a:bodyPr>
            <a:noAutofit/>
          </a:bodyPr>
          <a:lstStyle/>
          <a:p>
            <a:pPr algn="ctr"/>
            <a:r>
              <a:rPr lang="en-US" sz="3600" dirty="0"/>
              <a:t>U.S. History</a:t>
            </a:r>
          </a:p>
        </p:txBody>
      </p:sp>
    </p:spTree>
    <p:extLst>
      <p:ext uri="{BB962C8B-B14F-4D97-AF65-F5344CB8AC3E}">
        <p14:creationId xmlns:p14="http://schemas.microsoft.com/office/powerpoint/2010/main" val="1322443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435F80DB-3BC7-4EAE-9025-8A758BBA1250}"/>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John Kerry served in the U.S. Navy during the Vietnam War and represented Massachusetts in the U.S. Senate from 1985 to 2013. Here he greets sailors from the USS </a:t>
            </a:r>
            <a:r>
              <a:rPr lang="en-US" sz="1600" i="1" dirty="0"/>
              <a:t>Sampson. </a:t>
            </a:r>
            <a:r>
              <a:rPr lang="en-US" sz="1600" dirty="0"/>
              <a:t>Kerry was sworn in as President Obama’s Secretary of State in 2013.</a:t>
            </a:r>
          </a:p>
        </p:txBody>
      </p:sp>
      <p:pic>
        <p:nvPicPr>
          <p:cNvPr id="9" name="Figure" descr="A photograph of John Kerry speaking into a microphone is shown."/>
          <p:cNvPicPr>
            <a:picLocks noGrp="1" noChangeAspect="1"/>
          </p:cNvPicPr>
          <p:nvPr>
            <p:ph type="pic" sz="quarter" idx="13"/>
          </p:nvPr>
        </p:nvPicPr>
        <p:blipFill>
          <a:blip r:embed="rId2"/>
          <a:stretch>
            <a:fillRect/>
          </a:stretch>
        </p:blipFill>
        <p:spPr>
          <a:xfrm>
            <a:off x="1873660" y="1122386"/>
            <a:ext cx="5229991" cy="3500071"/>
          </a:xfrm>
        </p:spPr>
      </p:pic>
      <p:pic>
        <p:nvPicPr>
          <p:cNvPr id="10" name="OpenStaxLogo" descr="openstax college logo">
            <a:extLst>
              <a:ext uri="{FF2B5EF4-FFF2-40B4-BE49-F238E27FC236}">
                <a16:creationId xmlns:a16="http://schemas.microsoft.com/office/drawing/2014/main" id="{DE313E0A-979D-4221-BF49-ADF5DF56A0D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32.9</a:t>
            </a:r>
          </a:p>
        </p:txBody>
      </p:sp>
    </p:spTree>
    <p:extLst>
      <p:ext uri="{BB962C8B-B14F-4D97-AF65-F5344CB8AC3E}">
        <p14:creationId xmlns:p14="http://schemas.microsoft.com/office/powerpoint/2010/main" val="10399969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D333D769-10B6-4363-973F-AB25F75B7CB0}"/>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Large portions of the city of New Orleans were flooded during Hurricane Katrina. Although most of the city’s population managed to evacuate in time, its poorest residents were left behind.</a:t>
            </a:r>
          </a:p>
        </p:txBody>
      </p:sp>
      <p:pic>
        <p:nvPicPr>
          <p:cNvPr id="9" name="Figure" descr="An aerial photograph shows the tops of rows of houses and trees that are otherwise entirely underwater."/>
          <p:cNvPicPr>
            <a:picLocks noGrp="1" noChangeAspect="1"/>
          </p:cNvPicPr>
          <p:nvPr>
            <p:ph type="pic" sz="quarter" idx="13"/>
          </p:nvPr>
        </p:nvPicPr>
        <p:blipFill>
          <a:blip r:embed="rId2"/>
          <a:stretch>
            <a:fillRect/>
          </a:stretch>
        </p:blipFill>
        <p:spPr>
          <a:xfrm>
            <a:off x="1863602" y="1122386"/>
            <a:ext cx="5250106" cy="3500071"/>
          </a:xfrm>
        </p:spPr>
      </p:pic>
      <p:pic>
        <p:nvPicPr>
          <p:cNvPr id="10" name="OpenStaxLogo" descr="openstax college logo">
            <a:extLst>
              <a:ext uri="{FF2B5EF4-FFF2-40B4-BE49-F238E27FC236}">
                <a16:creationId xmlns:a16="http://schemas.microsoft.com/office/drawing/2014/main" id="{3388BF6D-D360-4102-A0C6-3831ABC9815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32.10</a:t>
            </a:r>
          </a:p>
        </p:txBody>
      </p:sp>
    </p:spTree>
    <p:extLst>
      <p:ext uri="{BB962C8B-B14F-4D97-AF65-F5344CB8AC3E}">
        <p14:creationId xmlns:p14="http://schemas.microsoft.com/office/powerpoint/2010/main" val="1039996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D18BDF18-3E3F-46B2-A479-AEF46B26E3FA}"/>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Autofit/>
          </a:bodyPr>
          <a:lstStyle/>
          <a:p>
            <a:r>
              <a:rPr lang="en-US" sz="1600" dirty="0"/>
              <a:t>This map, based on the 2000 census, indicates the dominant ethnicity in different parts of the country. Note the heavy concentration of African Americans (dark purple) in the South, and the large numbers of those of Mexican ancestry (pink) in California and the Southwest. Why do you think so many in the Upper South are designated as simply American (light yellow)?</a:t>
            </a:r>
          </a:p>
        </p:txBody>
      </p:sp>
      <p:pic>
        <p:nvPicPr>
          <p:cNvPr id="9" name="Figure" descr="A map indicates the dominant ethnicities in different parts of the country."/>
          <p:cNvPicPr>
            <a:picLocks noGrp="1" noChangeAspect="1"/>
          </p:cNvPicPr>
          <p:nvPr>
            <p:ph type="pic" sz="quarter" idx="13"/>
          </p:nvPr>
        </p:nvPicPr>
        <p:blipFill>
          <a:blip r:embed="rId2"/>
          <a:stretch>
            <a:fillRect/>
          </a:stretch>
        </p:blipFill>
        <p:spPr>
          <a:xfrm>
            <a:off x="1922814" y="1122386"/>
            <a:ext cx="5131683" cy="3500071"/>
          </a:xfrm>
        </p:spPr>
      </p:pic>
      <p:pic>
        <p:nvPicPr>
          <p:cNvPr id="10" name="OpenStaxLogo" descr="openstax college logo">
            <a:extLst>
              <a:ext uri="{FF2B5EF4-FFF2-40B4-BE49-F238E27FC236}">
                <a16:creationId xmlns:a16="http://schemas.microsoft.com/office/drawing/2014/main" id="{DA95F05E-DFAA-4E4C-9794-E7DFCA4BDC5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32.11</a:t>
            </a:r>
          </a:p>
        </p:txBody>
      </p:sp>
    </p:spTree>
    <p:extLst>
      <p:ext uri="{BB962C8B-B14F-4D97-AF65-F5344CB8AC3E}">
        <p14:creationId xmlns:p14="http://schemas.microsoft.com/office/powerpoint/2010/main" val="1039996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8371909D-CA41-423E-AC05-1DE226B5F9B9}"/>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Autofit/>
          </a:bodyPr>
          <a:lstStyle/>
          <a:p>
            <a:r>
              <a:rPr lang="en-US" sz="1350" dirty="0"/>
              <a:t>Supporters and protesters of same-sex marriage gather in front of San Francisco’s City Hall (a) as the California Supreme Court decides the fate of Proposition 8, a 2008 ballet measure stating that “only marriage between a man and a woman” would be valid in California. Following the Iowa Supreme Court’s decision to legalize same-sex marriage, supporters rally in Iowa City on April 3, 2009 (b). The banner displays the Iowa state motto: “Our liberties we prize and our rights we will maintain.” (credit a: modification of work by Jamison Wieser; credit b: modification of work by Alan Light)</a:t>
            </a:r>
          </a:p>
        </p:txBody>
      </p:sp>
      <p:pic>
        <p:nvPicPr>
          <p:cNvPr id="9" name="Figure" descr="Photograph (a) shows supporters and protestors of same-sex marriage gathered outside of San Francisco’s City Hall. Photograph (b) shows supporters flying rainbow flags outside of the Iowa Supreme Court; in the center of the image, they hold a sign that reads, “Our liberties we prize and our rights we will maintain.”"/>
          <p:cNvPicPr>
            <a:picLocks noGrp="1" noChangeAspect="1"/>
          </p:cNvPicPr>
          <p:nvPr>
            <p:ph type="pic" sz="quarter" idx="13"/>
          </p:nvPr>
        </p:nvPicPr>
        <p:blipFill>
          <a:blip r:embed="rId2"/>
          <a:stretch>
            <a:fillRect/>
          </a:stretch>
        </p:blipFill>
        <p:spPr>
          <a:xfrm>
            <a:off x="1946704" y="1122386"/>
            <a:ext cx="5083902" cy="3500071"/>
          </a:xfrm>
        </p:spPr>
      </p:pic>
      <p:pic>
        <p:nvPicPr>
          <p:cNvPr id="10" name="OpenStaxLogo" descr="openstax college logo">
            <a:extLst>
              <a:ext uri="{FF2B5EF4-FFF2-40B4-BE49-F238E27FC236}">
                <a16:creationId xmlns:a16="http://schemas.microsoft.com/office/drawing/2014/main" id="{5909F38B-A772-49FF-891D-BE8B99F586F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32.12</a:t>
            </a:r>
          </a:p>
        </p:txBody>
      </p:sp>
    </p:spTree>
    <p:extLst>
      <p:ext uri="{BB962C8B-B14F-4D97-AF65-F5344CB8AC3E}">
        <p14:creationId xmlns:p14="http://schemas.microsoft.com/office/powerpoint/2010/main" val="10399969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1C8F9F15-0CA2-4F5F-849C-B049649870DD}"/>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Autofit/>
          </a:bodyPr>
          <a:lstStyle/>
          <a:p>
            <a:r>
              <a:rPr lang="en-US" sz="1600" dirty="0"/>
              <a:t>John McCain (on the far right) campaigns with his wife Cindy (in green), Sarah Palin (in black), and Palin’s husband Todd. Palin was a controversial choice for running mate. The campaign never succeeded in erasing the charges that she was ignorant of foreign policy—an impression she enforced in her own ad-lib statements. (credit: Rachael Dickson)</a:t>
            </a:r>
          </a:p>
        </p:txBody>
      </p:sp>
      <p:pic>
        <p:nvPicPr>
          <p:cNvPr id="9" name="Figure" descr="A photograph shows John and Cindy McCain and Sarah and Todd Palin standing at a lectern, surrounded by supporters holding “McCain / Palin” signs."/>
          <p:cNvPicPr>
            <a:picLocks noGrp="1" noChangeAspect="1"/>
          </p:cNvPicPr>
          <p:nvPr>
            <p:ph type="pic" sz="quarter" idx="13"/>
          </p:nvPr>
        </p:nvPicPr>
        <p:blipFill>
          <a:blip r:embed="rId2"/>
          <a:stretch>
            <a:fillRect/>
          </a:stretch>
        </p:blipFill>
        <p:spPr>
          <a:xfrm>
            <a:off x="1922814" y="1122386"/>
            <a:ext cx="5131683" cy="3500071"/>
          </a:xfrm>
        </p:spPr>
      </p:pic>
      <p:pic>
        <p:nvPicPr>
          <p:cNvPr id="10" name="OpenStaxLogo" descr="openstax college logo">
            <a:extLst>
              <a:ext uri="{FF2B5EF4-FFF2-40B4-BE49-F238E27FC236}">
                <a16:creationId xmlns:a16="http://schemas.microsoft.com/office/drawing/2014/main" id="{788821FA-AEB4-45E1-AF6A-E01CB6DD1F9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32.13</a:t>
            </a:r>
          </a:p>
        </p:txBody>
      </p:sp>
    </p:spTree>
    <p:extLst>
      <p:ext uri="{BB962C8B-B14F-4D97-AF65-F5344CB8AC3E}">
        <p14:creationId xmlns:p14="http://schemas.microsoft.com/office/powerpoint/2010/main" val="10399969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842362AF-549A-4CAB-A40B-2281D8616F87}"/>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Barack Obama takes the oath of office as the forty-fourth president of the United States. Standing next to him is First Lady Michelle Obama. Like her husband, she graduated from Harvard Law School.</a:t>
            </a:r>
          </a:p>
        </p:txBody>
      </p:sp>
      <p:pic>
        <p:nvPicPr>
          <p:cNvPr id="9" name="Figure" descr="A photograph shows Barack Obama taking the oath of office beside Michelle Obama."/>
          <p:cNvPicPr>
            <a:picLocks noGrp="1" noChangeAspect="1"/>
          </p:cNvPicPr>
          <p:nvPr>
            <p:ph type="pic" sz="quarter" idx="13"/>
          </p:nvPr>
        </p:nvPicPr>
        <p:blipFill>
          <a:blip r:embed="rId2"/>
          <a:stretch>
            <a:fillRect/>
          </a:stretch>
        </p:blipFill>
        <p:spPr>
          <a:xfrm>
            <a:off x="2042369" y="1122386"/>
            <a:ext cx="4892572" cy="3500071"/>
          </a:xfrm>
        </p:spPr>
      </p:pic>
      <p:pic>
        <p:nvPicPr>
          <p:cNvPr id="10" name="OpenStaxLogo" descr="openstax college logo">
            <a:extLst>
              <a:ext uri="{FF2B5EF4-FFF2-40B4-BE49-F238E27FC236}">
                <a16:creationId xmlns:a16="http://schemas.microsoft.com/office/drawing/2014/main" id="{0EBA20C1-DECF-41B5-AFA6-346FBDF6AAF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32.14</a:t>
            </a:r>
          </a:p>
        </p:txBody>
      </p:sp>
    </p:spTree>
    <p:extLst>
      <p:ext uri="{BB962C8B-B14F-4D97-AF65-F5344CB8AC3E}">
        <p14:creationId xmlns:p14="http://schemas.microsoft.com/office/powerpoint/2010/main" val="10399969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92D19BBE-1589-4DC4-A200-6FAD7288729F}"/>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President Obama signs the Patient Protection and Affordable Care Act into law on March 23, 2010, as Vice President Biden, Speaker of the House Nancy Pelosi, Senate Majority Leader Harry Reid, and others look on. (credit: Pete Souza)</a:t>
            </a:r>
          </a:p>
        </p:txBody>
      </p:sp>
      <p:pic>
        <p:nvPicPr>
          <p:cNvPr id="9" name="Figure" descr="A photograph shows President Obama signing the Patient Protection and Affordable Care Act as Vice President Biden, Speaker of the House Nancy Pelosi, Senate Majority Leader Harry Reid, and others look on."/>
          <p:cNvPicPr>
            <a:picLocks noGrp="1" noChangeAspect="1"/>
          </p:cNvPicPr>
          <p:nvPr>
            <p:ph type="pic" sz="quarter" idx="13"/>
          </p:nvPr>
        </p:nvPicPr>
        <p:blipFill>
          <a:blip r:embed="rId2"/>
          <a:stretch>
            <a:fillRect/>
          </a:stretch>
        </p:blipFill>
        <p:spPr>
          <a:xfrm>
            <a:off x="1863602" y="1122386"/>
            <a:ext cx="5250106" cy="3500071"/>
          </a:xfrm>
        </p:spPr>
      </p:pic>
      <p:pic>
        <p:nvPicPr>
          <p:cNvPr id="10" name="OpenStaxLogo" descr="openstax college logo">
            <a:extLst>
              <a:ext uri="{FF2B5EF4-FFF2-40B4-BE49-F238E27FC236}">
                <a16:creationId xmlns:a16="http://schemas.microsoft.com/office/drawing/2014/main" id="{0A74B35D-AAF1-4871-ACB0-F58E57049BB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32.15</a:t>
            </a:r>
          </a:p>
        </p:txBody>
      </p:sp>
    </p:spTree>
    <p:extLst>
      <p:ext uri="{BB962C8B-B14F-4D97-AF65-F5344CB8AC3E}">
        <p14:creationId xmlns:p14="http://schemas.microsoft.com/office/powerpoint/2010/main" val="10399969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6AF4C30B-8216-465E-847D-20E6A393E80D}"/>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Former governor of Massachusetts Mitt Romney became the first member of the Mormon Church to run for president. He claimed his experience as a member of the Mormon lay clergy had made him sympathetic to the needs of the poor, but some of his campaign decisions contradicted this stance. (credit: Mark Taylor)</a:t>
            </a:r>
          </a:p>
        </p:txBody>
      </p:sp>
      <p:pic>
        <p:nvPicPr>
          <p:cNvPr id="9" name="Figure" descr="A photograph shows Mitt Romney speaking at a lectern."/>
          <p:cNvPicPr>
            <a:picLocks noGrp="1" noChangeAspect="1"/>
          </p:cNvPicPr>
          <p:nvPr>
            <p:ph type="pic" sz="quarter" idx="13"/>
          </p:nvPr>
        </p:nvPicPr>
        <p:blipFill>
          <a:blip r:embed="rId2"/>
          <a:stretch>
            <a:fillRect/>
          </a:stretch>
        </p:blipFill>
        <p:spPr>
          <a:xfrm>
            <a:off x="2243544" y="1122386"/>
            <a:ext cx="4490222" cy="3500071"/>
          </a:xfrm>
        </p:spPr>
      </p:pic>
      <p:pic>
        <p:nvPicPr>
          <p:cNvPr id="10" name="OpenStaxLogo" descr="openstax college logo">
            <a:extLst>
              <a:ext uri="{FF2B5EF4-FFF2-40B4-BE49-F238E27FC236}">
                <a16:creationId xmlns:a16="http://schemas.microsoft.com/office/drawing/2014/main" id="{BD2F0B58-257C-4728-B699-D5C3230084A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32.16</a:t>
            </a:r>
          </a:p>
        </p:txBody>
      </p:sp>
    </p:spTree>
    <p:extLst>
      <p:ext uri="{BB962C8B-B14F-4D97-AF65-F5344CB8AC3E}">
        <p14:creationId xmlns:p14="http://schemas.microsoft.com/office/powerpoint/2010/main" val="10399969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9686F064-C13E-46A8-8FC4-BA5AAD646D2F}"/>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Median household income trends reveal a steady downward spiral. The Great Recession may have ended, but many remain worse off than they were in 2008.</a:t>
            </a:r>
          </a:p>
        </p:txBody>
      </p:sp>
      <p:pic>
        <p:nvPicPr>
          <p:cNvPr id="9" name="Figure" descr="A graph labeled “Median Household Income in February 2013 Dollars” shows median household income trends. The y-axis displays income amounts, ranging from $47,000 to $58,000; the x-axis displays years from January 2000 to January 2013. The curve shows a general downward trend over time."/>
          <p:cNvPicPr>
            <a:picLocks noGrp="1" noChangeAspect="1"/>
          </p:cNvPicPr>
          <p:nvPr>
            <p:ph type="pic" sz="quarter" idx="13"/>
          </p:nvPr>
        </p:nvPicPr>
        <p:blipFill>
          <a:blip r:embed="rId2"/>
          <a:stretch>
            <a:fillRect/>
          </a:stretch>
        </p:blipFill>
        <p:spPr>
          <a:xfrm>
            <a:off x="2576852" y="1122386"/>
            <a:ext cx="3823606" cy="3500071"/>
          </a:xfrm>
        </p:spPr>
      </p:pic>
      <p:pic>
        <p:nvPicPr>
          <p:cNvPr id="10" name="OpenStaxLogo" descr="openstax college logo">
            <a:extLst>
              <a:ext uri="{FF2B5EF4-FFF2-40B4-BE49-F238E27FC236}">
                <a16:creationId xmlns:a16="http://schemas.microsoft.com/office/drawing/2014/main" id="{EBA7E769-FE5A-4710-B12F-7A5BDE4C36F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32.17</a:t>
            </a:r>
          </a:p>
        </p:txBody>
      </p:sp>
    </p:spTree>
    <p:extLst>
      <p:ext uri="{BB962C8B-B14F-4D97-AF65-F5344CB8AC3E}">
        <p14:creationId xmlns:p14="http://schemas.microsoft.com/office/powerpoint/2010/main" val="10399969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B4639F3E-F559-4B7D-8F32-06C2D14E80CF}"/>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14" name="Figure Legend"/>
          <p:cNvSpPr>
            <a:spLocks noGrp="1"/>
          </p:cNvSpPr>
          <p:nvPr>
            <p:ph type="body" sz="quarter" idx="14"/>
          </p:nvPr>
        </p:nvSpPr>
        <p:spPr>
          <a:xfrm>
            <a:off x="4606925" y="1107617"/>
            <a:ext cx="3913188" cy="5256973"/>
          </a:xfrm>
        </p:spPr>
        <p:txBody>
          <a:bodyPr>
            <a:noAutofit/>
          </a:bodyPr>
          <a:lstStyle/>
          <a:p>
            <a:r>
              <a:rPr lang="en-US" sz="1600" dirty="0">
                <a:solidFill>
                  <a:schemeClr val="tx1"/>
                </a:solidFill>
              </a:rPr>
              <a:t>A candlelight vigil at Virginia Polytechnic Institute and State University in Blacksburg, Virginia, in the wake of the 2007 murder of thirty-two people by a student. The incident remains the deadliest school shooting to date. (credit: “alka3en”/Flickr)</a:t>
            </a:r>
          </a:p>
        </p:txBody>
      </p:sp>
      <p:pic>
        <p:nvPicPr>
          <p:cNvPr id="6" name="Figure" descr="A photograph shows a massive crowd gathered in darkness in front of a large university building, holding candles."/>
          <p:cNvPicPr>
            <a:picLocks noGrp="1" noChangeAspect="1"/>
          </p:cNvPicPr>
          <p:nvPr>
            <p:ph type="pic" sz="quarter" idx="13"/>
          </p:nvPr>
        </p:nvPicPr>
        <p:blipFill>
          <a:blip r:embed="rId2"/>
          <a:stretch>
            <a:fillRect/>
          </a:stretch>
        </p:blipFill>
        <p:spPr>
          <a:xfrm>
            <a:off x="457200" y="1146236"/>
            <a:ext cx="4032250" cy="5179890"/>
          </a:xfrm>
        </p:spPr>
      </p:pic>
      <p:pic>
        <p:nvPicPr>
          <p:cNvPr id="9" name="OpenStaxLogo" descr="openstax college logo">
            <a:extLst>
              <a:ext uri="{FF2B5EF4-FFF2-40B4-BE49-F238E27FC236}">
                <a16:creationId xmlns:a16="http://schemas.microsoft.com/office/drawing/2014/main" id="{C1DABB59-7990-49AD-AA9D-F7983301449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normAutofit/>
          </a:bodyPr>
          <a:lstStyle/>
          <a:p>
            <a:r>
              <a:rPr lang="en-US" sz="2400" dirty="0">
                <a:solidFill>
                  <a:srgbClr val="6CB255"/>
                </a:solidFill>
              </a:rPr>
              <a:t>Figure 32.18</a:t>
            </a:r>
          </a:p>
        </p:txBody>
      </p:sp>
    </p:spTree>
    <p:extLst>
      <p:ext uri="{BB962C8B-B14F-4D97-AF65-F5344CB8AC3E}">
        <p14:creationId xmlns:p14="http://schemas.microsoft.com/office/powerpoint/2010/main" val="3285096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9467AB45-F676-4C1D-829C-CB8FBFE73505}"/>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In 2001, almost three thousand people died as a result of the September 11 attacks, when members of the terrorist group al-Qaeda hijacked four planes as part of a coordinated attack on sites in New York City and Washington, DC.</a:t>
            </a:r>
          </a:p>
        </p:txBody>
      </p:sp>
      <p:pic>
        <p:nvPicPr>
          <p:cNvPr id="9" name="Figure" descr="A photograph shows the New York skyline with the Statue of Liberty in the foreground. In the background, massive plumes of smoke rise from the twin towers."/>
          <p:cNvPicPr>
            <a:picLocks noGrp="1" noChangeAspect="1"/>
          </p:cNvPicPr>
          <p:nvPr>
            <p:ph type="pic" sz="quarter" idx="13"/>
          </p:nvPr>
        </p:nvPicPr>
        <p:blipFill>
          <a:blip r:embed="rId2"/>
          <a:stretch>
            <a:fillRect/>
          </a:stretch>
        </p:blipFill>
        <p:spPr>
          <a:xfrm>
            <a:off x="2394512" y="1122386"/>
            <a:ext cx="4188287" cy="3500071"/>
          </a:xfrm>
        </p:spPr>
      </p:pic>
      <p:pic>
        <p:nvPicPr>
          <p:cNvPr id="10" name="OpenStaxLogo" descr="openstax college logo">
            <a:extLst>
              <a:ext uri="{FF2B5EF4-FFF2-40B4-BE49-F238E27FC236}">
                <a16:creationId xmlns:a16="http://schemas.microsoft.com/office/drawing/2014/main" id="{F027E61F-6753-49DD-B9A9-0D3EEEFC772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32.1</a:t>
            </a:r>
          </a:p>
        </p:txBody>
      </p:sp>
    </p:spTree>
    <p:extLst>
      <p:ext uri="{BB962C8B-B14F-4D97-AF65-F5344CB8AC3E}">
        <p14:creationId xmlns:p14="http://schemas.microsoft.com/office/powerpoint/2010/main" val="10399969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5F054091-C520-4320-838C-C685847A7864}"/>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Bystanders at the finish line of the Boston Marathon help carry the injured to safety after the April 2013 attack. Two bombs exploded only a few seconds and a few hundred yards apart, killing three people. (credit: Aaron Tang)</a:t>
            </a:r>
          </a:p>
        </p:txBody>
      </p:sp>
      <p:pic>
        <p:nvPicPr>
          <p:cNvPr id="9" name="Figure" descr="A photograph shows bystanders at the finish line of the Boston Marathon, tending to the injured and carrying them to safety."/>
          <p:cNvPicPr>
            <a:picLocks noGrp="1" noChangeAspect="1"/>
          </p:cNvPicPr>
          <p:nvPr>
            <p:ph type="pic" sz="quarter" idx="13"/>
          </p:nvPr>
        </p:nvPicPr>
        <p:blipFill>
          <a:blip r:embed="rId2"/>
          <a:stretch>
            <a:fillRect/>
          </a:stretch>
        </p:blipFill>
        <p:spPr>
          <a:xfrm>
            <a:off x="1688599" y="1122386"/>
            <a:ext cx="5600113" cy="3500071"/>
          </a:xfrm>
        </p:spPr>
      </p:pic>
      <p:pic>
        <p:nvPicPr>
          <p:cNvPr id="10" name="OpenStaxLogo" descr="openstax college logo">
            <a:extLst>
              <a:ext uri="{FF2B5EF4-FFF2-40B4-BE49-F238E27FC236}">
                <a16:creationId xmlns:a16="http://schemas.microsoft.com/office/drawing/2014/main" id="{5DA18DE8-A988-4D2D-B548-9F07D293445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32.19</a:t>
            </a:r>
          </a:p>
        </p:txBody>
      </p:sp>
    </p:spTree>
    <p:extLst>
      <p:ext uri="{BB962C8B-B14F-4D97-AF65-F5344CB8AC3E}">
        <p14:creationId xmlns:p14="http://schemas.microsoft.com/office/powerpoint/2010/main" val="1039996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37E1D558-D32E-469D-9E15-9BF9F1E68E16}"/>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(credit “2004”: modification of work by Elaine and Priscilla Chan; credit “2013”: modification of work by Aaron Tang; credit “2001”: modification of work by “DVIDSHUB”/Flickr)</a:t>
            </a:r>
          </a:p>
        </p:txBody>
      </p:sp>
      <p:pic>
        <p:nvPicPr>
          <p:cNvPr id="9" name="Figure" descr="In 2001, terrorists hijack four airplanes to attack the U.S., and the U.S. invades Afghanistan; a photograph of soldiers aiming their guns from behind a hill in Afghanistan is shown. In 2002, George W. Bush creates the Department of Homeland Security. In 2003, coalition forces invade Iraq. In 2004, Massachusetts legalizes same-sex marriage, and Mark Zuckerberg founds Facebook; a photograph of Zuckerberg sitting with a laptop computer is shown. In 2005, Hurricane Katrina devastates Alabama, Louisiana, and Mississippi; an aerial photograph of underwater homes and trees is shown. In 2007, Nancy Pelosi becomes the first female Speaker of the House; a photograph of Pelosi is shown. In 2008, the global financial crisis begins, and Barack Obama is elected president; a photograph of Barack Obama taking the oath of office beside Michelle Obama is shown. In 2010, Congress passes the Affordable Care Act. In 2013, terrorists attack the Boston Marathon, and the Supreme Court rules the Defense of Marriage Act unconstitutional; a photograph of bystanders assisting the injured at the finish line of the Boston Marathon is shown."/>
          <p:cNvPicPr>
            <a:picLocks noGrp="1" noChangeAspect="1"/>
          </p:cNvPicPr>
          <p:nvPr>
            <p:ph type="pic" sz="quarter" idx="13"/>
          </p:nvPr>
        </p:nvPicPr>
        <p:blipFill>
          <a:blip r:embed="rId2"/>
          <a:stretch>
            <a:fillRect/>
          </a:stretch>
        </p:blipFill>
        <p:spPr>
          <a:xfrm>
            <a:off x="1269251" y="1122386"/>
            <a:ext cx="6438809" cy="3500071"/>
          </a:xfrm>
        </p:spPr>
      </p:pic>
      <p:pic>
        <p:nvPicPr>
          <p:cNvPr id="10" name="OpenStaxLogo" descr="openstax college logo">
            <a:extLst>
              <a:ext uri="{FF2B5EF4-FFF2-40B4-BE49-F238E27FC236}">
                <a16:creationId xmlns:a16="http://schemas.microsoft.com/office/drawing/2014/main" id="{E572742E-98C1-4AB4-B0FF-1CD516B0A37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32.2</a:t>
            </a:r>
          </a:p>
        </p:txBody>
      </p:sp>
    </p:spTree>
    <p:extLst>
      <p:ext uri="{BB962C8B-B14F-4D97-AF65-F5344CB8AC3E}">
        <p14:creationId xmlns:p14="http://schemas.microsoft.com/office/powerpoint/2010/main" val="1039996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05351870-7C12-4F30-9384-8739AEA461C2}"/>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Three of the four airliners hijacked on September 11, 2001, reached their targets. United 93, presumably on its way to destroy either the Capitol or the White House, was brought down in a field after a struggle between the passengers and the hijackers.</a:t>
            </a:r>
          </a:p>
        </p:txBody>
      </p:sp>
      <p:pic>
        <p:nvPicPr>
          <p:cNvPr id="9" name="Figure" descr="A map shows the flight paths of American Airlines Flight 77, United Airlines Flight 93, American Airlines Flight 11, and United Airlines Flight 175 on September 11, 2001. The map contains a legend which lists chronologically the events of September 11, 2001. At 7:50 a m, American Airlines Flight 11 departs Boston from Logan International Airport. At 8:14 a m, United Airlines Flight 175 departs from the same airport. At 8:20 a m, American Airlines Flight 77 departs Washington D C from Dulles International Airport. At 8:42 a m, United Airlines Flight 93 departs Newark from Newark International Airport. At 8:46 a m, Flight 11 crashes into 1 World Trade Center. At 9:03 a m, Flight 175 slams into 2 World Trade Center. At 9:37 a m, Flight 77 hits the Pentagon. At 9:59 a m, the south tower (2 World Trade Center) collapses. At 10:03 a m, Flight 93 crashes in Shanksville, Pennsylvania. At 10:28 a m, the north tower (1 World Trade Center) collapses."/>
          <p:cNvPicPr>
            <a:picLocks noGrp="1" noChangeAspect="1"/>
          </p:cNvPicPr>
          <p:nvPr>
            <p:ph type="pic" sz="quarter" idx="13"/>
          </p:nvPr>
        </p:nvPicPr>
        <p:blipFill>
          <a:blip r:embed="rId2"/>
          <a:stretch>
            <a:fillRect/>
          </a:stretch>
        </p:blipFill>
        <p:spPr>
          <a:xfrm>
            <a:off x="457199" y="1259839"/>
            <a:ext cx="8062913" cy="3225165"/>
          </a:xfrm>
        </p:spPr>
      </p:pic>
      <p:pic>
        <p:nvPicPr>
          <p:cNvPr id="10" name="OpenStaxLogo" descr="openstax college logo">
            <a:extLst>
              <a:ext uri="{FF2B5EF4-FFF2-40B4-BE49-F238E27FC236}">
                <a16:creationId xmlns:a16="http://schemas.microsoft.com/office/drawing/2014/main" id="{3CB70B51-BE30-493B-BF35-D2D8335E989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32.3</a:t>
            </a:r>
          </a:p>
        </p:txBody>
      </p:sp>
    </p:spTree>
    <p:extLst>
      <p:ext uri="{BB962C8B-B14F-4D97-AF65-F5344CB8AC3E}">
        <p14:creationId xmlns:p14="http://schemas.microsoft.com/office/powerpoint/2010/main" val="10399969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80EA5927-1029-4FCB-AEFB-F965B614C6EF}"/>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Marines fight against Taliban forces in Helmand Province, Afghanistan. Helmand was a center of Taliban strength. (credit: “DVIDSHUB”/Flickr)</a:t>
            </a:r>
          </a:p>
        </p:txBody>
      </p:sp>
      <p:pic>
        <p:nvPicPr>
          <p:cNvPr id="9" name="Figure" descr="A photograph shows several Marines in position behind a hill, with their guns poised for attack."/>
          <p:cNvPicPr>
            <a:picLocks noGrp="1" noChangeAspect="1"/>
          </p:cNvPicPr>
          <p:nvPr>
            <p:ph type="pic" sz="quarter" idx="13"/>
          </p:nvPr>
        </p:nvPicPr>
        <p:blipFill>
          <a:blip r:embed="rId2"/>
          <a:stretch>
            <a:fillRect/>
          </a:stretch>
        </p:blipFill>
        <p:spPr>
          <a:xfrm>
            <a:off x="1863602" y="1122386"/>
            <a:ext cx="5250106" cy="3500071"/>
          </a:xfrm>
        </p:spPr>
      </p:pic>
      <p:pic>
        <p:nvPicPr>
          <p:cNvPr id="10" name="OpenStaxLogo" descr="openstax college logo">
            <a:extLst>
              <a:ext uri="{FF2B5EF4-FFF2-40B4-BE49-F238E27FC236}">
                <a16:creationId xmlns:a16="http://schemas.microsoft.com/office/drawing/2014/main" id="{A5AF4D87-C08F-477C-8393-89F2BBCF379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32.4</a:t>
            </a:r>
          </a:p>
        </p:txBody>
      </p:sp>
    </p:spTree>
    <p:extLst>
      <p:ext uri="{BB962C8B-B14F-4D97-AF65-F5344CB8AC3E}">
        <p14:creationId xmlns:p14="http://schemas.microsoft.com/office/powerpoint/2010/main" val="1039996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54476592-B692-4A92-8C67-0AEB1B94F13C}"/>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14" name="Figure Legend"/>
          <p:cNvSpPr>
            <a:spLocks noGrp="1"/>
          </p:cNvSpPr>
          <p:nvPr>
            <p:ph type="body" sz="quarter" idx="14"/>
          </p:nvPr>
        </p:nvSpPr>
        <p:spPr>
          <a:xfrm>
            <a:off x="4606925" y="1107617"/>
            <a:ext cx="3913188" cy="5256973"/>
          </a:xfrm>
        </p:spPr>
        <p:txBody>
          <a:bodyPr>
            <a:noAutofit/>
          </a:bodyPr>
          <a:lstStyle/>
          <a:p>
            <a:r>
              <a:rPr lang="en-US" sz="1600" dirty="0">
                <a:solidFill>
                  <a:schemeClr val="tx1"/>
                </a:solidFill>
              </a:rPr>
              <a:t>President Bush gives the victory symbol on the aircraft carrier USS </a:t>
            </a:r>
            <a:r>
              <a:rPr lang="en-US" sz="1600" i="1" dirty="0">
                <a:solidFill>
                  <a:schemeClr val="tx1"/>
                </a:solidFill>
              </a:rPr>
              <a:t>Abraham Lincoln </a:t>
            </a:r>
            <a:r>
              <a:rPr lang="en-US" sz="1600" dirty="0">
                <a:solidFill>
                  <a:schemeClr val="tx1"/>
                </a:solidFill>
              </a:rPr>
              <a:t>in May 2003, after American troops had completed the capture of Iraq’s capitol Baghdad. Yet, by the time the United States finally withdrew its forces from Iraq in 2011, nearly five thousand U.S. soldiers had died.</a:t>
            </a:r>
          </a:p>
        </p:txBody>
      </p:sp>
      <p:pic>
        <p:nvPicPr>
          <p:cNvPr id="6" name="Figure" descr="A photograph shows George W. Bush walking with naval flight officer Lt. Ryan Phillips following the president’s arrival on the USS Abraham Lincoln. Bush wears a flight suit and gives a victory symbol to the cameras with his hand."/>
          <p:cNvPicPr>
            <a:picLocks noGrp="1" noChangeAspect="1"/>
          </p:cNvPicPr>
          <p:nvPr>
            <p:ph type="pic" sz="quarter" idx="13"/>
          </p:nvPr>
        </p:nvPicPr>
        <p:blipFill>
          <a:blip r:embed="rId2"/>
          <a:stretch>
            <a:fillRect/>
          </a:stretch>
        </p:blipFill>
        <p:spPr>
          <a:xfrm>
            <a:off x="537609" y="1108075"/>
            <a:ext cx="3871431" cy="5256213"/>
          </a:xfrm>
        </p:spPr>
      </p:pic>
      <p:pic>
        <p:nvPicPr>
          <p:cNvPr id="9" name="OpenStaxLogo" descr="openstax college logo">
            <a:extLst>
              <a:ext uri="{FF2B5EF4-FFF2-40B4-BE49-F238E27FC236}">
                <a16:creationId xmlns:a16="http://schemas.microsoft.com/office/drawing/2014/main" id="{EB553822-F415-44A3-B4A8-0A2BEE46073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normAutofit/>
          </a:bodyPr>
          <a:lstStyle/>
          <a:p>
            <a:r>
              <a:rPr lang="en-US" sz="2400" dirty="0">
                <a:solidFill>
                  <a:srgbClr val="6CB255"/>
                </a:solidFill>
              </a:rPr>
              <a:t>Figure 32.5</a:t>
            </a:r>
          </a:p>
        </p:txBody>
      </p:sp>
    </p:spTree>
    <p:extLst>
      <p:ext uri="{BB962C8B-B14F-4D97-AF65-F5344CB8AC3E}">
        <p14:creationId xmlns:p14="http://schemas.microsoft.com/office/powerpoint/2010/main" val="32850963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6858E814-C58F-4D86-8CC8-457E10B360A0}"/>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The Department of Homeland Security has many duties, including guarding U.S. borders and, as this organizational chart shows, wielding control over the Coast Guard, the Secret Service, U.S. Customs, and a multitude of other law enforcement agencies.</a:t>
            </a:r>
          </a:p>
        </p:txBody>
      </p:sp>
      <p:pic>
        <p:nvPicPr>
          <p:cNvPr id="9" name="Figure" descr="An organizational chart shows the structure of the U.S. Department of Homeland Security. The Secretary and Deputy Secretary are at the top; the Chief of Staff branches from them, and the Executive Secretariat and Military Advisor branch from the Chief of Staff. The second level includes the Management Directorate, from which the Chief Financial Officer branches; the Science and Technology Directorate; the National Protection and Programs Directorate; Policy; General Counsel; Legislative Affairs; Public Affairs; and Inspector General. The third level includes Health Affairs; Intergovernmental Affairs; Intelligence and Analysis; Operations Coordination and Planning; Citizenship and Immigration Services Ombudsman; Chief Privacy Officer; and Civil Rights and Civil Liberties. The fourth level includes the Domestic Nuclear Detection Office and the Federal Law Enforcement Training Center. The fifth level includes U.S. Customs and Border Protection; U.S. Citizenship and Immigration Services; the U.S. Coast Guard; the Federal Emergency Management Agency; U.S. Immigration and Customs Enforcement; the U.S. Secret Service; and the Transportation Security Administration."/>
          <p:cNvPicPr>
            <a:picLocks noGrp="1" noChangeAspect="1"/>
          </p:cNvPicPr>
          <p:nvPr>
            <p:ph type="pic" sz="quarter" idx="13"/>
          </p:nvPr>
        </p:nvPicPr>
        <p:blipFill>
          <a:blip r:embed="rId2"/>
          <a:stretch>
            <a:fillRect/>
          </a:stretch>
        </p:blipFill>
        <p:spPr>
          <a:xfrm>
            <a:off x="2283441" y="1122386"/>
            <a:ext cx="4410428" cy="3500071"/>
          </a:xfrm>
        </p:spPr>
      </p:pic>
      <p:pic>
        <p:nvPicPr>
          <p:cNvPr id="8" name="OpenStaxLogo" descr="openstax college logo">
            <a:extLst>
              <a:ext uri="{FF2B5EF4-FFF2-40B4-BE49-F238E27FC236}">
                <a16:creationId xmlns:a16="http://schemas.microsoft.com/office/drawing/2014/main" id="{42EAEFE5-2825-4B7A-80B6-82135FB4052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32.6</a:t>
            </a:r>
          </a:p>
        </p:txBody>
      </p:sp>
    </p:spTree>
    <p:extLst>
      <p:ext uri="{BB962C8B-B14F-4D97-AF65-F5344CB8AC3E}">
        <p14:creationId xmlns:p14="http://schemas.microsoft.com/office/powerpoint/2010/main" val="1039996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B9FFF441-EC91-4831-905D-6A8F5CC99C2B}"/>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President Bush signed the No Child Left Behind Act into law in January 2002. The act requires school systems to set high standards for students, place “highly qualified” teachers in the classroom, and give military recruiters contact information for students.</a:t>
            </a:r>
          </a:p>
        </p:txBody>
      </p:sp>
      <p:pic>
        <p:nvPicPr>
          <p:cNvPr id="9" name="Figure" descr="A photograph shows President Bush signing the No Child Left Behind Act at a large desk, surrounded by U.S. officials and several children. On the desk hangs a chalkboard that reads “No Child Left Behind.”"/>
          <p:cNvPicPr>
            <a:picLocks noGrp="1" noChangeAspect="1"/>
          </p:cNvPicPr>
          <p:nvPr>
            <p:ph type="pic" sz="quarter" idx="13"/>
          </p:nvPr>
        </p:nvPicPr>
        <p:blipFill>
          <a:blip r:embed="rId2"/>
          <a:stretch>
            <a:fillRect/>
          </a:stretch>
        </p:blipFill>
        <p:spPr>
          <a:xfrm>
            <a:off x="1832960" y="1122386"/>
            <a:ext cx="5311391" cy="3500071"/>
          </a:xfrm>
        </p:spPr>
      </p:pic>
      <p:pic>
        <p:nvPicPr>
          <p:cNvPr id="10" name="OpenStaxLogo" descr="openstax college logo">
            <a:extLst>
              <a:ext uri="{FF2B5EF4-FFF2-40B4-BE49-F238E27FC236}">
                <a16:creationId xmlns:a16="http://schemas.microsoft.com/office/drawing/2014/main" id="{9AF7E89B-CAA6-49DD-B08E-9E86B5B068B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32.7</a:t>
            </a:r>
          </a:p>
        </p:txBody>
      </p:sp>
    </p:spTree>
    <p:extLst>
      <p:ext uri="{BB962C8B-B14F-4D97-AF65-F5344CB8AC3E}">
        <p14:creationId xmlns:p14="http://schemas.microsoft.com/office/powerpoint/2010/main" val="10399969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8940EA71-E658-4181-B5DB-1B0AD72AF150}"/>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Autofit/>
          </a:bodyPr>
          <a:lstStyle/>
          <a:p>
            <a:r>
              <a:rPr lang="en-US" sz="1350" dirty="0"/>
              <a:t>The first twenty captives were processed at the Guantanamo Bay detention camp on January 11, 2002 (a). From late 2003 to early 2004, prisoners held in Abu Ghraib, Iraq, were tortured and humiliated in a variety of ways (b). U.S. soldiers jumped on and beat them, led them on leashes, made them pose naked, and urinated on them. The release of photographs of the abuse raised an outcry around the world and greatly diminished the already flagging support for American intervention in Iraq.</a:t>
            </a:r>
          </a:p>
        </p:txBody>
      </p:sp>
      <p:pic>
        <p:nvPicPr>
          <p:cNvPr id="9" name="Figure" descr="Photograph (a) shows a group of handcuffed detainees behind a fence; a uniformed soldier in the foreground stands watching them. Photograph (b) shows a man wearing a large piece of fabric, with a hood covering his face; he is being forced to balance on a small box with his arms held out to his sides."/>
          <p:cNvPicPr>
            <a:picLocks noGrp="1" noChangeAspect="1"/>
          </p:cNvPicPr>
          <p:nvPr>
            <p:ph type="pic" sz="quarter" idx="13"/>
          </p:nvPr>
        </p:nvPicPr>
        <p:blipFill>
          <a:blip r:embed="rId2"/>
          <a:stretch>
            <a:fillRect/>
          </a:stretch>
        </p:blipFill>
        <p:spPr>
          <a:xfrm>
            <a:off x="2118816" y="1122386"/>
            <a:ext cx="4739679" cy="3500071"/>
          </a:xfrm>
        </p:spPr>
      </p:pic>
      <p:pic>
        <p:nvPicPr>
          <p:cNvPr id="11" name="OpenStaxLogo" descr="openstax college logo">
            <a:extLst>
              <a:ext uri="{FF2B5EF4-FFF2-40B4-BE49-F238E27FC236}">
                <a16:creationId xmlns:a16="http://schemas.microsoft.com/office/drawing/2014/main" id="{32569A58-4711-406A-A2A9-9CD930AF310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32.8</a:t>
            </a:r>
          </a:p>
        </p:txBody>
      </p:sp>
    </p:spTree>
    <p:extLst>
      <p:ext uri="{BB962C8B-B14F-4D97-AF65-F5344CB8AC3E}">
        <p14:creationId xmlns:p14="http://schemas.microsoft.com/office/powerpoint/2010/main" val="103999694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368</TotalTime>
  <Words>2150</Words>
  <Application>Microsoft Office PowerPoint</Application>
  <PresentationFormat>On-screen Show (4:3)</PresentationFormat>
  <Paragraphs>60</Paragraphs>
  <Slides>20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Arial Black</vt:lpstr>
      <vt:lpstr>Calibri</vt:lpstr>
      <vt:lpstr>Essential</vt:lpstr>
      <vt:lpstr>U.S. History</vt:lpstr>
      <vt:lpstr>Figure 32.1</vt:lpstr>
      <vt:lpstr>Figure 32.2</vt:lpstr>
      <vt:lpstr>Figure 32.3</vt:lpstr>
      <vt:lpstr>Figure 32.4</vt:lpstr>
      <vt:lpstr>Figure 32.5</vt:lpstr>
      <vt:lpstr>Figure 32.6</vt:lpstr>
      <vt:lpstr>Figure 32.7</vt:lpstr>
      <vt:lpstr>Figure 32.8</vt:lpstr>
      <vt:lpstr>Figure 32.9</vt:lpstr>
      <vt:lpstr>Figure 32.10</vt:lpstr>
      <vt:lpstr>Figure 32.11</vt:lpstr>
      <vt:lpstr>Figure 32.12</vt:lpstr>
      <vt:lpstr>Figure 32.13</vt:lpstr>
      <vt:lpstr>Figure 32.14</vt:lpstr>
      <vt:lpstr>Figure 32.15</vt:lpstr>
      <vt:lpstr>Figure 32.16</vt:lpstr>
      <vt:lpstr>Figure 32.17</vt:lpstr>
      <vt:lpstr>Figure 32.18</vt:lpstr>
      <vt:lpstr>Figure 32.19</vt:lpstr>
    </vt:vector>
  </TitlesOfParts>
  <Company>WNI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 History - Chapter 32 - The Challenges of the Twenty-First Century</dc:title>
  <dc:creator>Spuddy McSpare</dc:creator>
  <cp:lastModifiedBy>Conversion_08</cp:lastModifiedBy>
  <cp:revision>58</cp:revision>
  <dcterms:created xsi:type="dcterms:W3CDTF">2012-06-04T02:13:36Z</dcterms:created>
  <dcterms:modified xsi:type="dcterms:W3CDTF">2017-09-11T20:40:55Z</dcterms:modified>
</cp:coreProperties>
</file>