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2" r:id="rId1"/>
  </p:sldMasterIdLst>
  <p:handoutMasterIdLst>
    <p:handoutMasterId r:id="rId23"/>
  </p:handoutMasterIdLst>
  <p:sldIdLst>
    <p:sldId id="256" r:id="rId2"/>
    <p:sldId id="279" r:id="rId3"/>
    <p:sldId id="280" r:id="rId4"/>
    <p:sldId id="281" r:id="rId5"/>
    <p:sldId id="282" r:id="rId6"/>
    <p:sldId id="283" r:id="rId7"/>
    <p:sldId id="284" r:id="rId8"/>
    <p:sldId id="285" r:id="rId9"/>
    <p:sldId id="286" r:id="rId10"/>
    <p:sldId id="287" r:id="rId11"/>
    <p:sldId id="288" r:id="rId12"/>
    <p:sldId id="289" r:id="rId13"/>
    <p:sldId id="290" r:id="rId14"/>
    <p:sldId id="291" r:id="rId15"/>
    <p:sldId id="292" r:id="rId16"/>
    <p:sldId id="293" r:id="rId17"/>
    <p:sldId id="294" r:id="rId18"/>
    <p:sldId id="295" r:id="rId19"/>
    <p:sldId id="296" r:id="rId20"/>
    <p:sldId id="297" r:id="rId21"/>
    <p:sldId id="298"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D419"/>
    <a:srgbClr val="6CB255"/>
    <a:srgbClr val="212F62"/>
    <a:srgbClr val="72A510"/>
    <a:srgbClr val="A4EC1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1" autoAdjust="0"/>
    <p:restoredTop sz="94591" autoAdjust="0"/>
  </p:normalViewPr>
  <p:slideViewPr>
    <p:cSldViewPr snapToGrid="0" snapToObjects="1">
      <p:cViewPr varScale="1">
        <p:scale>
          <a:sx n="105" d="100"/>
          <a:sy n="105" d="100"/>
        </p:scale>
        <p:origin x="1794"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48D041A-73BB-E643-A8C7-50D88C2F22F5}" type="datetimeFigureOut">
              <a:rPr lang="en-US" smtClean="0"/>
              <a:pPr/>
              <a:t>09/12/17</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36EFEC5-3018-A548-B247-453C6EC1EC1A}" type="slidenum">
              <a:rPr lang="en-US" smtClean="0"/>
              <a:pPr/>
              <a:t>‹#›</a:t>
            </a:fld>
            <a:endParaRPr lang="en-US" dirty="0"/>
          </a:p>
        </p:txBody>
      </p:sp>
    </p:spTree>
    <p:extLst>
      <p:ext uri="{BB962C8B-B14F-4D97-AF65-F5344CB8AC3E}">
        <p14:creationId xmlns:p14="http://schemas.microsoft.com/office/powerpoint/2010/main" val="1330057210"/>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41326"/>
            <a:ext cx="8062912" cy="659535"/>
          </a:xfrm>
        </p:spPr>
        <p:txBody>
          <a:bodyPr/>
          <a:lstStyle/>
          <a:p>
            <a:r>
              <a:rPr lang="en-US" dirty="0"/>
              <a:t>Click to edit</a:t>
            </a:r>
          </a:p>
        </p:txBody>
      </p:sp>
      <p:sp>
        <p:nvSpPr>
          <p:cNvPr id="5" name="Date Placeholder 4"/>
          <p:cNvSpPr>
            <a:spLocks noGrp="1"/>
          </p:cNvSpPr>
          <p:nvPr>
            <p:ph type="dt" sz="half" idx="10"/>
          </p:nvPr>
        </p:nvSpPr>
        <p:spPr/>
        <p:txBody>
          <a:bodyPr/>
          <a:lstStyle/>
          <a:p>
            <a:fld id="{79B19C71-EC74-44AF-B27E-FC7DC3C3A61D}" type="datetime4">
              <a:rPr lang="en-US" smtClean="0"/>
              <a:pPr/>
              <a:t>September 12, 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38DF745-7D3F-47F4-83A3-874385CFAA69}" type="slidenum">
              <a:rPr lang="en-US" smtClean="0"/>
              <a:pPr/>
              <a:t>‹#›</a:t>
            </a:fld>
            <a:endParaRPr lang="en-US" dirty="0"/>
          </a:p>
        </p:txBody>
      </p:sp>
      <p:sp>
        <p:nvSpPr>
          <p:cNvPr id="9" name="Picture Placeholder 8"/>
          <p:cNvSpPr>
            <a:spLocks noGrp="1"/>
          </p:cNvSpPr>
          <p:nvPr>
            <p:ph type="pic" sz="quarter" idx="13"/>
          </p:nvPr>
        </p:nvSpPr>
        <p:spPr>
          <a:xfrm>
            <a:off x="457199" y="1107618"/>
            <a:ext cx="4031619" cy="4607689"/>
          </a:xfrm>
        </p:spPr>
        <p:txBody>
          <a:bodyPr/>
          <a:lstStyle/>
          <a:p>
            <a:endParaRPr lang="en-US" dirty="0"/>
          </a:p>
        </p:txBody>
      </p:sp>
      <p:sp>
        <p:nvSpPr>
          <p:cNvPr id="11" name="Text Placeholder 10"/>
          <p:cNvSpPr>
            <a:spLocks noGrp="1"/>
          </p:cNvSpPr>
          <p:nvPr>
            <p:ph type="body" sz="quarter" idx="14"/>
          </p:nvPr>
        </p:nvSpPr>
        <p:spPr>
          <a:xfrm>
            <a:off x="4606925" y="1107618"/>
            <a:ext cx="3913188" cy="4607382"/>
          </a:xfrm>
        </p:spPr>
        <p:txBody>
          <a:bodyPr/>
          <a:lstStyle>
            <a:lvl1pPr>
              <a:buClr>
                <a:srgbClr val="6CB255"/>
              </a:buClr>
              <a:defRPr>
                <a:solidFill>
                  <a:srgbClr val="212F62"/>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3333F43-3E86-47E4-BFBB-2476D384E1C6}" type="datetime4">
              <a:rPr lang="en-US" smtClean="0"/>
              <a:pPr/>
              <a:t>September 12, 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dirty="0"/>
          </a:p>
        </p:txBody>
      </p:sp>
      <p:sp>
        <p:nvSpPr>
          <p:cNvPr id="7" name="Title 1"/>
          <p:cNvSpPr>
            <a:spLocks noGrp="1"/>
          </p:cNvSpPr>
          <p:nvPr>
            <p:ph type="title"/>
          </p:nvPr>
        </p:nvSpPr>
        <p:spPr>
          <a:xfrm>
            <a:off x="457200" y="241326"/>
            <a:ext cx="8062912" cy="659535"/>
          </a:xfrm>
        </p:spPr>
        <p:txBody>
          <a:bodyPr/>
          <a:lstStyle/>
          <a:p>
            <a:r>
              <a:rPr lang="en-US" dirty="0"/>
              <a:t>Click to edit</a:t>
            </a:r>
          </a:p>
        </p:txBody>
      </p:sp>
      <p:sp>
        <p:nvSpPr>
          <p:cNvPr id="8" name="Picture Placeholder 8"/>
          <p:cNvSpPr>
            <a:spLocks noGrp="1"/>
          </p:cNvSpPr>
          <p:nvPr>
            <p:ph type="pic" sz="quarter" idx="13"/>
          </p:nvPr>
        </p:nvSpPr>
        <p:spPr>
          <a:xfrm>
            <a:off x="457199" y="1122386"/>
            <a:ext cx="8062913" cy="3500071"/>
          </a:xfrm>
        </p:spPr>
        <p:txBody>
          <a:bodyPr/>
          <a:lstStyle/>
          <a:p>
            <a:endParaRPr lang="en-US" dirty="0"/>
          </a:p>
        </p:txBody>
      </p:sp>
      <p:sp>
        <p:nvSpPr>
          <p:cNvPr id="9" name="Text Placeholder 10"/>
          <p:cNvSpPr>
            <a:spLocks noGrp="1"/>
          </p:cNvSpPr>
          <p:nvPr>
            <p:ph type="body" sz="quarter" idx="14"/>
          </p:nvPr>
        </p:nvSpPr>
        <p:spPr>
          <a:xfrm>
            <a:off x="457200" y="4843982"/>
            <a:ext cx="8062912" cy="1166382"/>
          </a:xfrm>
        </p:spPr>
        <p:txBody>
          <a:bodyPr/>
          <a:lstStyle>
            <a:lvl1pPr>
              <a:buClr>
                <a:srgbClr val="6CB255"/>
              </a:buClr>
              <a:defRPr>
                <a:solidFill>
                  <a:srgbClr val="000000"/>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600200"/>
            <a:ext cx="5111750" cy="4480560"/>
          </a:xfrm>
        </p:spPr>
        <p:txBody>
          <a:bodyPr/>
          <a:lstStyle>
            <a:lvl1pPr>
              <a:defRPr sz="3200"/>
            </a:lvl1pPr>
            <a:lvl2pPr marL="788670" indent="-514350">
              <a:buFont typeface="+mj-lt"/>
              <a:buAutoNum type="alphaLcParenR"/>
              <a:defRPr sz="2800"/>
            </a:lvl2pPr>
            <a:lvl3pPr marL="1371600" indent="-457200">
              <a:buFont typeface="+mj-lt"/>
              <a:buAutoNum type="alphaLcParenR"/>
              <a:defRPr sz="2400"/>
            </a:lvl3pPr>
            <a:lvl4pPr marL="1828800" indent="-457200">
              <a:buFont typeface="+mj-lt"/>
              <a:buAutoNum type="alphaLcParenR"/>
              <a:defRPr sz="2000"/>
            </a:lvl4pPr>
            <a:lvl5pPr marL="2286000" indent="-457200">
              <a:buFont typeface="+mj-lt"/>
              <a:buAutoNum type="alphaLcParen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600200"/>
            <a:ext cx="3008313"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6EAD5615-7F4F-4584-84D5-CC95918C321F}" type="datetime4">
              <a:rPr lang="en-US" smtClean="0"/>
              <a:pPr/>
              <a:t>September 12, 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38DF745-7D3F-47F4-83A3-874385CFAA69}" type="slidenum">
              <a:rPr lang="en-US" smtClean="0"/>
              <a:pPr/>
              <a:t>‹#›</a:t>
            </a:fld>
            <a:endParaRPr lang="en-US" dirty="0"/>
          </a:p>
        </p:txBody>
      </p:sp>
      <p:sp>
        <p:nvSpPr>
          <p:cNvPr id="9" name="Title 1"/>
          <p:cNvSpPr>
            <a:spLocks noGrp="1"/>
          </p:cNvSpPr>
          <p:nvPr>
            <p:ph type="title"/>
          </p:nvPr>
        </p:nvSpPr>
        <p:spPr>
          <a:xfrm>
            <a:off x="457200" y="241326"/>
            <a:ext cx="8062912" cy="659535"/>
          </a:xfrm>
        </p:spPr>
        <p:txBody>
          <a:bodyPr/>
          <a:lstStyle/>
          <a:p>
            <a:r>
              <a:rPr lang="en-US" dirty="0"/>
              <a:t>Click to edit</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51DEABC-D766-4322-8E78-B830FAE35C72}" type="datetime4">
              <a:rPr lang="en-US" smtClean="0"/>
              <a:pPr/>
              <a:t>September 12, 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Title 1"/>
          <p:cNvSpPr txBox="1">
            <a:spLocks/>
          </p:cNvSpPr>
          <p:nvPr userDrawn="1"/>
        </p:nvSpPr>
        <p:spPr>
          <a:xfrm>
            <a:off x="0" y="789677"/>
            <a:ext cx="9144000" cy="709154"/>
          </a:xfrm>
          <a:prstGeom prst="rect">
            <a:avLst/>
          </a:prstGeom>
        </p:spPr>
        <p:txBody>
          <a:bodyPr/>
          <a:lstStyle>
            <a:lvl1pPr algn="l" defTabSz="914400" rtl="0" eaLnBrk="1" latinLnBrk="0" hangingPunct="1">
              <a:spcBef>
                <a:spcPct val="0"/>
              </a:spcBef>
              <a:buNone/>
              <a:defRPr sz="3600" kern="1200" cap="all" spc="-60" baseline="0">
                <a:solidFill>
                  <a:srgbClr val="6CB255"/>
                </a:solidFill>
                <a:latin typeface="+mj-lt"/>
                <a:ea typeface="+mj-ea"/>
                <a:cs typeface="+mj-cs"/>
              </a:defRPr>
            </a:lvl1pPr>
          </a:lstStyle>
          <a:p>
            <a:pPr algn="ctr"/>
            <a:r>
              <a:rPr lang="en-US" sz="3500" dirty="0"/>
              <a:t>College Physics</a:t>
            </a:r>
          </a:p>
          <a:p>
            <a:pPr algn="ctr"/>
            <a:endParaRPr lang="en-US" sz="1800" cap="none" dirty="0">
              <a:solidFill>
                <a:schemeClr val="accent3">
                  <a:lumMod val="20000"/>
                  <a:lumOff val="80000"/>
                </a:schemeClr>
              </a:solidFill>
              <a:latin typeface="+mn-lt"/>
            </a:endParaRPr>
          </a:p>
          <a:p>
            <a:pPr algn="ctr"/>
            <a:r>
              <a:rPr lang="en-US" sz="2000" b="1" cap="none" dirty="0">
                <a:solidFill>
                  <a:srgbClr val="212F62"/>
                </a:solidFill>
                <a:latin typeface="+mn-lt"/>
              </a:rPr>
              <a:t>Chapter # Chapter Title</a:t>
            </a:r>
          </a:p>
          <a:p>
            <a:pPr algn="ctr"/>
            <a:r>
              <a:rPr lang="en-US" sz="1600" cap="none" dirty="0">
                <a:solidFill>
                  <a:schemeClr val="tx1"/>
                </a:solidFill>
                <a:latin typeface="+mn-lt"/>
              </a:rPr>
              <a:t>PowerPoint Image Slideshow</a:t>
            </a:r>
          </a:p>
        </p:txBody>
      </p:sp>
      <p:pic>
        <p:nvPicPr>
          <p:cNvPr id="9" name="Picture 8" descr="medium_covers_Page_2.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62758" y="2517424"/>
            <a:ext cx="2010682" cy="2603836"/>
          </a:xfrm>
          <a:prstGeom prst="rect">
            <a:avLst/>
          </a:prstGeom>
          <a:effectLst>
            <a:reflection blurRad="6350" stA="52000" endA="300" endPos="35000" dir="5400000" sy="-100000" algn="bl" rotWithShape="0"/>
          </a:effectLst>
          <a:scene3d>
            <a:camera prst="obliqueTopLeft"/>
            <a:lightRig rig="threePt" dir="t"/>
          </a:scene3d>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718"/>
            <a:ext cx="5791200" cy="1371600"/>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457200" y="1752600"/>
            <a:ext cx="7620000" cy="43735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172201"/>
            <a:ext cx="3429000" cy="304800"/>
          </a:xfrm>
          <a:prstGeom prst="rect">
            <a:avLst/>
          </a:prstGeom>
        </p:spPr>
        <p:txBody>
          <a:bodyPr vert="horz" lIns="91440" tIns="45720" rIns="91440" bIns="0" rtlCol="0" anchor="b"/>
          <a:lstStyle>
            <a:lvl1pPr algn="l">
              <a:defRPr sz="1000">
                <a:solidFill>
                  <a:schemeClr val="tx1"/>
                </a:solidFill>
              </a:defRPr>
            </a:lvl1pPr>
          </a:lstStyle>
          <a:p>
            <a:fld id="{17D0EFEE-2756-4A20-BF2A-63F0A94F99AC}" type="datetime4">
              <a:rPr lang="en-US" smtClean="0"/>
              <a:pPr/>
              <a:t>September 12, 2017</a:t>
            </a:fld>
            <a:endParaRPr lang="en-US" dirty="0"/>
          </a:p>
        </p:txBody>
      </p:sp>
      <p:sp>
        <p:nvSpPr>
          <p:cNvPr id="5" name="Footer Placeholder 4"/>
          <p:cNvSpPr>
            <a:spLocks noGrp="1"/>
          </p:cNvSpPr>
          <p:nvPr>
            <p:ph type="ftr" sz="quarter" idx="3"/>
          </p:nvPr>
        </p:nvSpPr>
        <p:spPr>
          <a:xfrm>
            <a:off x="457200" y="6492875"/>
            <a:ext cx="3429000" cy="283845"/>
          </a:xfrm>
          <a:prstGeom prst="rect">
            <a:avLst/>
          </a:prstGeom>
        </p:spPr>
        <p:txBody>
          <a:bodyPr vert="horz" lIns="91440" tIns="45720" rIns="91440" bIns="45720" rtlCol="0" anchor="t"/>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rot="16200000">
            <a:off x="8044814" y="683895"/>
            <a:ext cx="1315721" cy="365125"/>
          </a:xfrm>
          <a:prstGeom prst="rect">
            <a:avLst/>
          </a:prstGeom>
        </p:spPr>
        <p:txBody>
          <a:bodyPr vert="horz" lIns="91440" tIns="45720" rIns="91440" bIns="45720" rtlCol="0" anchor="ctr"/>
          <a:lstStyle>
            <a:lvl1pPr algn="r">
              <a:defRPr sz="2400" b="1">
                <a:solidFill>
                  <a:srgbClr val="FFFFFF"/>
                </a:solidFill>
              </a:defRPr>
            </a:lvl1pPr>
          </a:lstStyle>
          <a:p>
            <a:fld id="{F38DF745-7D3F-47F4-83A3-874385CFAA69}"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916" r:id="rId1"/>
    <p:sldLayoutId id="2147483914" r:id="rId2"/>
    <p:sldLayoutId id="2147483920" r:id="rId3"/>
    <p:sldLayoutId id="2147483913" r:id="rId4"/>
  </p:sldLayoutIdLst>
  <p:hf sldNum="0" hdr="0" ftr="0" dt="0"/>
  <p:txStyles>
    <p:titleStyle>
      <a:lvl1pPr algn="l" defTabSz="914400" rtl="0" eaLnBrk="1" latinLnBrk="0" hangingPunct="1">
        <a:spcBef>
          <a:spcPct val="0"/>
        </a:spcBef>
        <a:buNone/>
        <a:defRPr sz="2400" kern="1200" cap="all" spc="-60" baseline="0">
          <a:solidFill>
            <a:srgbClr val="6CB255"/>
          </a:solidFill>
          <a:latin typeface="+mj-lt"/>
          <a:ea typeface="+mj-ea"/>
          <a:cs typeface="+mj-cs"/>
        </a:defRPr>
      </a:lvl1pPr>
    </p:titleStyle>
    <p:bodyStyle>
      <a:lvl1pPr marL="0" indent="0" algn="l" defTabSz="914400" rtl="0" eaLnBrk="1" latinLnBrk="0" hangingPunct="1">
        <a:spcBef>
          <a:spcPct val="20000"/>
        </a:spcBef>
        <a:spcAft>
          <a:spcPts val="600"/>
        </a:spcAft>
        <a:buClr>
          <a:srgbClr val="6CB255"/>
        </a:buClr>
        <a:buFont typeface="Arial" pitchFamily="34" charset="0"/>
        <a:buNone/>
        <a:defRPr sz="2000" b="0" kern="1200">
          <a:solidFill>
            <a:schemeClr val="tx1"/>
          </a:solidFill>
          <a:latin typeface="+mn-lt"/>
          <a:ea typeface="+mn-ea"/>
          <a:cs typeface="+mn-cs"/>
        </a:defRPr>
      </a:lvl1pPr>
      <a:lvl2pPr marL="457200" indent="-182880" algn="l" defTabSz="914400" rtl="0" eaLnBrk="1" latinLnBrk="0" hangingPunct="1">
        <a:spcBef>
          <a:spcPct val="20000"/>
        </a:spcBef>
        <a:buClr>
          <a:srgbClr val="6CB255"/>
        </a:buClr>
        <a:buFont typeface="Arial" pitchFamily="34" charset="0"/>
        <a:buChar char="•"/>
        <a:defRPr sz="2000" kern="1200">
          <a:solidFill>
            <a:srgbClr val="000000"/>
          </a:solidFill>
          <a:latin typeface="+mn-lt"/>
          <a:ea typeface="+mn-ea"/>
          <a:cs typeface="+mn-cs"/>
        </a:defRPr>
      </a:lvl2pPr>
      <a:lvl3pPr marL="1143000" indent="-228600" algn="l" defTabSz="914400" rtl="0" eaLnBrk="1" latinLnBrk="0" hangingPunct="1">
        <a:spcBef>
          <a:spcPct val="20000"/>
        </a:spcBef>
        <a:buClr>
          <a:srgbClr val="6CB255"/>
        </a:buClr>
        <a:buFont typeface="Arial" pitchFamily="34" charset="0"/>
        <a:buChar char="•"/>
        <a:defRPr sz="1800" kern="1200">
          <a:solidFill>
            <a:srgbClr val="000000"/>
          </a:solidFill>
          <a:latin typeface="+mn-lt"/>
          <a:ea typeface="+mn-ea"/>
          <a:cs typeface="+mn-cs"/>
        </a:defRPr>
      </a:lvl3pPr>
      <a:lvl4pPr marL="1600200" indent="-228600" algn="l" defTabSz="914400" rtl="0" eaLnBrk="1" latinLnBrk="0" hangingPunct="1">
        <a:spcBef>
          <a:spcPct val="20000"/>
        </a:spcBef>
        <a:buClr>
          <a:srgbClr val="6CB255"/>
        </a:buClr>
        <a:buFont typeface="Arial" pitchFamily="34" charset="0"/>
        <a:buChar char="•"/>
        <a:defRPr sz="1800" kern="1200">
          <a:solidFill>
            <a:srgbClr val="000000"/>
          </a:solidFill>
          <a:latin typeface="+mn-lt"/>
          <a:ea typeface="+mn-ea"/>
          <a:cs typeface="+mn-cs"/>
        </a:defRPr>
      </a:lvl4pPr>
      <a:lvl5pPr marL="2057400" indent="-228600" algn="l" defTabSz="914400" rtl="0" eaLnBrk="1" latinLnBrk="0" hangingPunct="1">
        <a:spcBef>
          <a:spcPct val="20000"/>
        </a:spcBef>
        <a:buClr>
          <a:srgbClr val="6CB255"/>
        </a:buClr>
        <a:buFont typeface="Arial" pitchFamily="34" charset="0"/>
        <a:buChar char="•"/>
        <a:defRPr sz="1800" kern="1200" baseline="0">
          <a:solidFill>
            <a:srgbClr val="000000"/>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OpenStaxLogo" descr="openstax college logo">
            <a:extLst>
              <a:ext uri="{FF2B5EF4-FFF2-40B4-BE49-F238E27FC236}">
                <a16:creationId xmlns:a16="http://schemas.microsoft.com/office/drawing/2014/main" id="{BC9F9439-45A8-4B25-AFBE-A9FC2DC2BFA7}"/>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610087" y="5589394"/>
            <a:ext cx="1226434" cy="833592"/>
          </a:xfrm>
          <a:prstGeom prst="rect">
            <a:avLst/>
          </a:prstGeom>
        </p:spPr>
      </p:pic>
      <p:pic>
        <p:nvPicPr>
          <p:cNvPr id="8" name="Figure" descr="U.S. History">
            <a:extLst>
              <a:ext uri="{FF2B5EF4-FFF2-40B4-BE49-F238E27FC236}">
                <a16:creationId xmlns:a16="http://schemas.microsoft.com/office/drawing/2014/main" id="{BFABF39B-F52D-4C5F-B1E2-A381E22BB977}"/>
              </a:ext>
            </a:extLst>
          </p:cNvPr>
          <p:cNvPicPr>
            <a:picLocks noChangeAspect="1"/>
          </p:cNvPicPr>
          <p:nvPr/>
        </p:nvPicPr>
        <p:blipFill>
          <a:blip r:embed="rId3" cstate="print"/>
          <a:stretch>
            <a:fillRect/>
          </a:stretch>
        </p:blipFill>
        <p:spPr>
          <a:xfrm>
            <a:off x="3562758" y="2518313"/>
            <a:ext cx="2010682" cy="2602058"/>
          </a:xfrm>
          <a:prstGeom prst="rect">
            <a:avLst/>
          </a:prstGeom>
          <a:effectLst>
            <a:reflection blurRad="6350" stA="52000" endA="300" endPos="35000" dir="5400000" sy="-100000" algn="bl" rotWithShape="0"/>
          </a:effectLst>
          <a:scene3d>
            <a:camera prst="obliqueTopLeft"/>
            <a:lightRig rig="threePt" dir="t"/>
          </a:scene3d>
        </p:spPr>
      </p:pic>
      <p:sp>
        <p:nvSpPr>
          <p:cNvPr id="5" name="Chapter Title"/>
          <p:cNvSpPr txBox="1">
            <a:spLocks/>
          </p:cNvSpPr>
          <p:nvPr/>
        </p:nvSpPr>
        <p:spPr>
          <a:xfrm>
            <a:off x="0" y="1614624"/>
            <a:ext cx="9144000" cy="709154"/>
          </a:xfrm>
          <a:prstGeom prst="rect">
            <a:avLst/>
          </a:prstGeom>
        </p:spPr>
        <p:txBody>
          <a:bodyPr/>
          <a:lstStyle>
            <a:lvl1pPr algn="l" defTabSz="914400" rtl="0" eaLnBrk="1" latinLnBrk="0" hangingPunct="1">
              <a:spcBef>
                <a:spcPct val="0"/>
              </a:spcBef>
              <a:buNone/>
              <a:defRPr sz="3600" kern="1200" cap="all" spc="-60" baseline="0">
                <a:solidFill>
                  <a:srgbClr val="6CB255"/>
                </a:solidFill>
                <a:latin typeface="+mj-lt"/>
                <a:ea typeface="+mj-ea"/>
                <a:cs typeface="+mj-cs"/>
              </a:defRPr>
            </a:lvl1pPr>
          </a:lstStyle>
          <a:p>
            <a:pPr algn="ctr"/>
            <a:r>
              <a:rPr lang="en-US" sz="2000" b="1" cap="none" dirty="0">
                <a:solidFill>
                  <a:srgbClr val="212F62"/>
                </a:solidFill>
                <a:latin typeface="+mn-lt"/>
              </a:rPr>
              <a:t>Chapter 28 Post-War Prosperity and Cold War Fears, 1945-1960</a:t>
            </a:r>
          </a:p>
          <a:p>
            <a:pPr algn="ctr"/>
            <a:r>
              <a:rPr lang="en-US" sz="1600" cap="none" dirty="0">
                <a:solidFill>
                  <a:schemeClr val="tx1"/>
                </a:solidFill>
                <a:latin typeface="+mn-lt"/>
              </a:rPr>
              <a:t>PowerPoint Image Slideshow</a:t>
            </a:r>
          </a:p>
        </p:txBody>
      </p:sp>
      <p:sp>
        <p:nvSpPr>
          <p:cNvPr id="2" name="Title">
            <a:extLst>
              <a:ext uri="{FF2B5EF4-FFF2-40B4-BE49-F238E27FC236}">
                <a16:creationId xmlns:a16="http://schemas.microsoft.com/office/drawing/2014/main" id="{C6411912-7B40-4DEE-AD5E-CCD9A84046DA}"/>
              </a:ext>
            </a:extLst>
          </p:cNvPr>
          <p:cNvSpPr>
            <a:spLocks noGrp="1"/>
          </p:cNvSpPr>
          <p:nvPr>
            <p:ph type="title" idx="4294967295"/>
          </p:nvPr>
        </p:nvSpPr>
        <p:spPr>
          <a:xfrm>
            <a:off x="0" y="690286"/>
            <a:ext cx="9144000" cy="734641"/>
          </a:xfrm>
        </p:spPr>
        <p:txBody>
          <a:bodyPr>
            <a:normAutofit/>
          </a:bodyPr>
          <a:lstStyle/>
          <a:p>
            <a:pPr algn="ctr"/>
            <a:r>
              <a:rPr lang="en-US" sz="3600" dirty="0"/>
              <a:t>U.S. History</a:t>
            </a:r>
          </a:p>
        </p:txBody>
      </p:sp>
    </p:spTree>
    <p:extLst>
      <p:ext uri="{BB962C8B-B14F-4D97-AF65-F5344CB8AC3E}">
        <p14:creationId xmlns:p14="http://schemas.microsoft.com/office/powerpoint/2010/main" val="13224431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94AFDE97-F699-4527-995A-856BF11EA6C6}"/>
              </a:ext>
            </a:extLst>
          </p:cNvPr>
          <p:cNvSpPr>
            <a:spLocks noGrp="1"/>
          </p:cNvSpPr>
          <p:nvPr>
            <p:ph type="ftr" sz="quarter" idx="11"/>
          </p:nvPr>
        </p:nvSpPr>
        <p:spPr>
          <a:xfrm>
            <a:off x="457199" y="6492875"/>
            <a:ext cx="7746763"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14" name="Figure Legend"/>
          <p:cNvSpPr>
            <a:spLocks noGrp="1"/>
          </p:cNvSpPr>
          <p:nvPr>
            <p:ph type="body" sz="quarter" idx="14"/>
          </p:nvPr>
        </p:nvSpPr>
        <p:spPr>
          <a:xfrm>
            <a:off x="4606925" y="1107617"/>
            <a:ext cx="3913188" cy="5256973"/>
          </a:xfrm>
        </p:spPr>
        <p:txBody>
          <a:bodyPr>
            <a:noAutofit/>
          </a:bodyPr>
          <a:lstStyle/>
          <a:p>
            <a:r>
              <a:rPr lang="en-US" sz="1600" dirty="0">
                <a:solidFill>
                  <a:schemeClr val="tx1"/>
                </a:solidFill>
              </a:rPr>
              <a:t>Dwight D. Eisenhower was the perfect presidential candidate in 1952. He had never before run for office or even cast a vote, and thus had no political record to be challenged or criticized.</a:t>
            </a:r>
          </a:p>
        </p:txBody>
      </p:sp>
      <p:pic>
        <p:nvPicPr>
          <p:cNvPr id="6" name="Figure" descr="A photograph of Dwight D. Eisenhower is shown."/>
          <p:cNvPicPr>
            <a:picLocks noGrp="1" noChangeAspect="1"/>
          </p:cNvPicPr>
          <p:nvPr>
            <p:ph type="pic" sz="quarter" idx="13"/>
          </p:nvPr>
        </p:nvPicPr>
        <p:blipFill>
          <a:blip r:embed="rId2"/>
          <a:stretch>
            <a:fillRect/>
          </a:stretch>
        </p:blipFill>
        <p:spPr>
          <a:xfrm>
            <a:off x="457200" y="1231534"/>
            <a:ext cx="4032250" cy="5009295"/>
          </a:xfrm>
        </p:spPr>
      </p:pic>
      <p:pic>
        <p:nvPicPr>
          <p:cNvPr id="9" name="OpenStaxLogo" descr="openstax college logo">
            <a:extLst>
              <a:ext uri="{FF2B5EF4-FFF2-40B4-BE49-F238E27FC236}">
                <a16:creationId xmlns:a16="http://schemas.microsoft.com/office/drawing/2014/main" id="{5B1B808F-E08D-4992-BDAC-215995F70271}"/>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normAutofit/>
          </a:bodyPr>
          <a:lstStyle/>
          <a:p>
            <a:r>
              <a:rPr lang="en-US" sz="2400" dirty="0">
                <a:solidFill>
                  <a:srgbClr val="6CB255"/>
                </a:solidFill>
              </a:rPr>
              <a:t>Figure 28.9</a:t>
            </a:r>
          </a:p>
        </p:txBody>
      </p:sp>
    </p:spTree>
    <p:extLst>
      <p:ext uri="{BB962C8B-B14F-4D97-AF65-F5344CB8AC3E}">
        <p14:creationId xmlns:p14="http://schemas.microsoft.com/office/powerpoint/2010/main" val="32850963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921C922A-C210-443B-96DF-0D0948DB97C6}"/>
              </a:ext>
            </a:extLst>
          </p:cNvPr>
          <p:cNvSpPr>
            <a:spLocks noGrp="1"/>
          </p:cNvSpPr>
          <p:nvPr>
            <p:ph type="ftr" sz="quarter" idx="11"/>
          </p:nvPr>
        </p:nvSpPr>
        <p:spPr>
          <a:xfrm>
            <a:off x="457199" y="6492875"/>
            <a:ext cx="7746763"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The above map shows the resounding victory of Dwight D. Eisenhower over Adlai Stevenson in the 1952 election. Stevenson carried only the South, where whites had voted for Democratic Party candidates since the time of the Civil War.</a:t>
            </a:r>
          </a:p>
        </p:txBody>
      </p:sp>
      <p:pic>
        <p:nvPicPr>
          <p:cNvPr id="9" name="Figure" descr="A map entitled “1952 Presidential Election” shows the number of electoral votes cast by each state and indicates which candidate won that state. Republican Eisenhower won Washington (9), Oregon (6), California (32), Idaho (4), Nevada (3), Montana (4), Utah (4), Arizona (4), Wyoming (3), Colorado (6), New Mexico (4), North Dakota (4), South Dakota (4), Nebraska (6), Kansas (8), Oklahoma (8), Texas (24), Minnesota (11), Iowa (10), Missouri (13), Wisconsin (12), Illinois (27), Michigan (20), Indiana (13), Ohio (25), Tennessee (11), Florida (10), Maine (5), New Hampshire (4), Vermont (3), Massachusetts (16), Rhode Island (4), Connecticut (8), New York (45), New Jersey (16), Pennsylvania (32), Delaware (3), Maryland (9), and Virginia (12). Democrat Stevenson won Kentucky (10), West Virginia (8), Arkansas (8), Louisiana (10), Mississippi (8), Alabama (11), Georgia (12), South Carolina (8), and North Carolina (14). A pie chart beside the map indicates that Eisenhower won 442 electoral votes (83%) and Stevenson 89 (17%), for a total of 531 electoral votes. A second pie chart indicates that Eisenhower won 33,937,252 (55%) popular votes and Stevenson 27,314,992 (44.5%), with minor candidates winning 299,675 (0.5%)."/>
          <p:cNvPicPr>
            <a:picLocks noGrp="1" noChangeAspect="1"/>
          </p:cNvPicPr>
          <p:nvPr>
            <p:ph type="pic" sz="quarter" idx="13"/>
          </p:nvPr>
        </p:nvPicPr>
        <p:blipFill>
          <a:blip r:embed="rId2"/>
          <a:stretch>
            <a:fillRect/>
          </a:stretch>
        </p:blipFill>
        <p:spPr>
          <a:xfrm>
            <a:off x="1683804" y="1122386"/>
            <a:ext cx="5609702" cy="3500071"/>
          </a:xfrm>
        </p:spPr>
      </p:pic>
      <p:pic>
        <p:nvPicPr>
          <p:cNvPr id="10" name="OpenStaxLogo" descr="openstax college logo">
            <a:extLst>
              <a:ext uri="{FF2B5EF4-FFF2-40B4-BE49-F238E27FC236}">
                <a16:creationId xmlns:a16="http://schemas.microsoft.com/office/drawing/2014/main" id="{1811EA48-9105-4975-8F9D-EC7CAF128503}"/>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28.10</a:t>
            </a:r>
          </a:p>
        </p:txBody>
      </p:sp>
    </p:spTree>
    <p:extLst>
      <p:ext uri="{BB962C8B-B14F-4D97-AF65-F5344CB8AC3E}">
        <p14:creationId xmlns:p14="http://schemas.microsoft.com/office/powerpoint/2010/main" val="10399969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8FD28315-FD7F-45B7-B86B-8B97642106EF}"/>
              </a:ext>
            </a:extLst>
          </p:cNvPr>
          <p:cNvSpPr>
            <a:spLocks noGrp="1"/>
          </p:cNvSpPr>
          <p:nvPr>
            <p:ph type="ftr" sz="quarter" idx="11"/>
          </p:nvPr>
        </p:nvSpPr>
        <p:spPr>
          <a:xfrm>
            <a:off x="457199" y="6492875"/>
            <a:ext cx="7746763"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pic>
        <p:nvPicPr>
          <p:cNvPr id="6" name="Figure" descr="A photograph shows a replica of Sputnik."/>
          <p:cNvPicPr>
            <a:picLocks noGrp="1" noChangeAspect="1"/>
          </p:cNvPicPr>
          <p:nvPr>
            <p:ph type="pic" sz="quarter" idx="13"/>
          </p:nvPr>
        </p:nvPicPr>
        <p:blipFill>
          <a:blip r:embed="rId2"/>
          <a:stretch>
            <a:fillRect/>
          </a:stretch>
        </p:blipFill>
        <p:spPr>
          <a:xfrm>
            <a:off x="4541254" y="1108075"/>
            <a:ext cx="3927055" cy="5256213"/>
          </a:xfrm>
        </p:spPr>
      </p:pic>
      <p:sp>
        <p:nvSpPr>
          <p:cNvPr id="14" name="Figure Legend"/>
          <p:cNvSpPr>
            <a:spLocks noGrp="1"/>
          </p:cNvSpPr>
          <p:nvPr>
            <p:ph type="body" sz="quarter" idx="14"/>
          </p:nvPr>
        </p:nvSpPr>
        <p:spPr>
          <a:xfrm>
            <a:off x="457200" y="1107617"/>
            <a:ext cx="3913188" cy="5256973"/>
          </a:xfrm>
        </p:spPr>
        <p:txBody>
          <a:bodyPr>
            <a:noAutofit/>
          </a:bodyPr>
          <a:lstStyle/>
          <a:p>
            <a:r>
              <a:rPr lang="en-US" sz="1600" dirty="0">
                <a:solidFill>
                  <a:schemeClr val="tx1"/>
                </a:solidFill>
              </a:rPr>
              <a:t>The launch of the Soviet satellite </a:t>
            </a:r>
            <a:r>
              <a:rPr lang="en-US" sz="1600" i="1" dirty="0">
                <a:solidFill>
                  <a:schemeClr val="tx1"/>
                </a:solidFill>
              </a:rPr>
              <a:t>Sputnik </a:t>
            </a:r>
            <a:r>
              <a:rPr lang="en-US" sz="1600" dirty="0">
                <a:solidFill>
                  <a:schemeClr val="tx1"/>
                </a:solidFill>
              </a:rPr>
              <a:t>frightened many in the United States, who feared that Soviet technology had surpassed their own. To calm these fears, Americans domesticated </a:t>
            </a:r>
            <a:r>
              <a:rPr lang="en-US" sz="1600" i="1" dirty="0">
                <a:solidFill>
                  <a:schemeClr val="tx1"/>
                </a:solidFill>
              </a:rPr>
              <a:t>Sputnik, </a:t>
            </a:r>
            <a:r>
              <a:rPr lang="en-US" sz="1600" dirty="0">
                <a:solidFill>
                  <a:schemeClr val="tx1"/>
                </a:solidFill>
              </a:rPr>
              <a:t>creating children’s games based on it and using its shape as a decorative motif.</a:t>
            </a:r>
          </a:p>
        </p:txBody>
      </p:sp>
      <p:pic>
        <p:nvPicPr>
          <p:cNvPr id="9" name="OpenStaxLogo" descr="openstax college logo">
            <a:extLst>
              <a:ext uri="{FF2B5EF4-FFF2-40B4-BE49-F238E27FC236}">
                <a16:creationId xmlns:a16="http://schemas.microsoft.com/office/drawing/2014/main" id="{647B2F66-07D7-4DC6-B597-3582F6D16EBC}"/>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normAutofit/>
          </a:bodyPr>
          <a:lstStyle/>
          <a:p>
            <a:r>
              <a:rPr lang="en-US" sz="2400" dirty="0">
                <a:solidFill>
                  <a:srgbClr val="6CB255"/>
                </a:solidFill>
              </a:rPr>
              <a:t>Figure 28.11</a:t>
            </a:r>
          </a:p>
        </p:txBody>
      </p:sp>
    </p:spTree>
    <p:extLst>
      <p:ext uri="{BB962C8B-B14F-4D97-AF65-F5344CB8AC3E}">
        <p14:creationId xmlns:p14="http://schemas.microsoft.com/office/powerpoint/2010/main" val="17936886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DD566109-2ABF-4AFC-8B3F-FF613FC08B40}"/>
              </a:ext>
            </a:extLst>
          </p:cNvPr>
          <p:cNvSpPr>
            <a:spLocks noGrp="1"/>
          </p:cNvSpPr>
          <p:nvPr>
            <p:ph type="ftr" sz="quarter" idx="11"/>
          </p:nvPr>
        </p:nvSpPr>
        <p:spPr>
          <a:xfrm>
            <a:off x="457199" y="6492875"/>
            <a:ext cx="7746763"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This aerial view of Levittown, Pennsylvania, reveals acres of standardized homes. The roads were curved to prevent cars from speeding through the residential community that was home to many young families.</a:t>
            </a:r>
          </a:p>
        </p:txBody>
      </p:sp>
      <p:pic>
        <p:nvPicPr>
          <p:cNvPr id="9" name="Figure" descr="An aerial photograph of Levittown, Pennsylvania shows acres of land with standardized homes in neat rows."/>
          <p:cNvPicPr>
            <a:picLocks noGrp="1" noChangeAspect="1"/>
          </p:cNvPicPr>
          <p:nvPr>
            <p:ph type="pic" sz="quarter" idx="13"/>
          </p:nvPr>
        </p:nvPicPr>
        <p:blipFill>
          <a:blip r:embed="rId2"/>
          <a:stretch>
            <a:fillRect/>
          </a:stretch>
        </p:blipFill>
        <p:spPr>
          <a:xfrm>
            <a:off x="2315045" y="1122386"/>
            <a:ext cx="4347221" cy="3500071"/>
          </a:xfrm>
        </p:spPr>
      </p:pic>
      <p:pic>
        <p:nvPicPr>
          <p:cNvPr id="10" name="OpenStaxLogo" descr="openstax college logo">
            <a:extLst>
              <a:ext uri="{FF2B5EF4-FFF2-40B4-BE49-F238E27FC236}">
                <a16:creationId xmlns:a16="http://schemas.microsoft.com/office/drawing/2014/main" id="{64F88AE7-2F9B-42DD-A31C-36D5CBED42E6}"/>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28.12</a:t>
            </a:r>
          </a:p>
        </p:txBody>
      </p:sp>
    </p:spTree>
    <p:extLst>
      <p:ext uri="{BB962C8B-B14F-4D97-AF65-F5344CB8AC3E}">
        <p14:creationId xmlns:p14="http://schemas.microsoft.com/office/powerpoint/2010/main" val="10399969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06D44D4C-BD2A-40B5-8EA4-E6D8F606432E}"/>
              </a:ext>
            </a:extLst>
          </p:cNvPr>
          <p:cNvSpPr>
            <a:spLocks noGrp="1"/>
          </p:cNvSpPr>
          <p:nvPr>
            <p:ph type="ftr" sz="quarter" idx="11"/>
          </p:nvPr>
        </p:nvSpPr>
        <p:spPr>
          <a:xfrm>
            <a:off x="457199" y="6492875"/>
            <a:ext cx="7746763"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14" name="Figure Legend"/>
          <p:cNvSpPr>
            <a:spLocks noGrp="1"/>
          </p:cNvSpPr>
          <p:nvPr>
            <p:ph type="body" sz="quarter" idx="14"/>
          </p:nvPr>
        </p:nvSpPr>
        <p:spPr>
          <a:xfrm>
            <a:off x="4606925" y="1107617"/>
            <a:ext cx="3913188" cy="5256973"/>
          </a:xfrm>
        </p:spPr>
        <p:txBody>
          <a:bodyPr>
            <a:noAutofit/>
          </a:bodyPr>
          <a:lstStyle/>
          <a:p>
            <a:r>
              <a:rPr lang="en-US" sz="1600" dirty="0">
                <a:solidFill>
                  <a:schemeClr val="tx1"/>
                </a:solidFill>
              </a:rPr>
              <a:t>In the late 1940s, a network of newly constructed highways connected suburban Long Island with Manhattan. The nation’s new road network also served a military purpose; interstate highways made it easier to deploy troops in the event of a national emergency.</a:t>
            </a:r>
          </a:p>
        </p:txBody>
      </p:sp>
      <p:pic>
        <p:nvPicPr>
          <p:cNvPr id="6" name="Figure" descr="An aerial photograph shows a network of newly constructed highways."/>
          <p:cNvPicPr>
            <a:picLocks noGrp="1" noChangeAspect="1"/>
          </p:cNvPicPr>
          <p:nvPr>
            <p:ph type="pic" sz="quarter" idx="13"/>
          </p:nvPr>
        </p:nvPicPr>
        <p:blipFill>
          <a:blip r:embed="rId2"/>
          <a:stretch>
            <a:fillRect/>
          </a:stretch>
        </p:blipFill>
        <p:spPr>
          <a:xfrm>
            <a:off x="463596" y="1108075"/>
            <a:ext cx="4019457" cy="5256213"/>
          </a:xfrm>
        </p:spPr>
      </p:pic>
      <p:pic>
        <p:nvPicPr>
          <p:cNvPr id="9" name="OpenStaxLogo" descr="openstax college logo">
            <a:extLst>
              <a:ext uri="{FF2B5EF4-FFF2-40B4-BE49-F238E27FC236}">
                <a16:creationId xmlns:a16="http://schemas.microsoft.com/office/drawing/2014/main" id="{13D7600F-166D-455C-A303-AF47AAD0B0A3}"/>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normAutofit/>
          </a:bodyPr>
          <a:lstStyle/>
          <a:p>
            <a:r>
              <a:rPr lang="en-US" sz="2400" dirty="0">
                <a:solidFill>
                  <a:srgbClr val="6CB255"/>
                </a:solidFill>
              </a:rPr>
              <a:t>Figure 28.13</a:t>
            </a:r>
          </a:p>
        </p:txBody>
      </p:sp>
    </p:spTree>
    <p:extLst>
      <p:ext uri="{BB962C8B-B14F-4D97-AF65-F5344CB8AC3E}">
        <p14:creationId xmlns:p14="http://schemas.microsoft.com/office/powerpoint/2010/main" val="32850963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ECECEDDB-052E-416A-AF6F-99B6E1906A73}"/>
              </a:ext>
            </a:extLst>
          </p:cNvPr>
          <p:cNvSpPr>
            <a:spLocks noGrp="1"/>
          </p:cNvSpPr>
          <p:nvPr>
            <p:ph type="ftr" sz="quarter" idx="11"/>
          </p:nvPr>
        </p:nvSpPr>
        <p:spPr>
          <a:xfrm>
            <a:off x="457199" y="6492875"/>
            <a:ext cx="7746763"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Autofit/>
          </a:bodyPr>
          <a:lstStyle/>
          <a:p>
            <a:r>
              <a:rPr lang="en-US" sz="1600" dirty="0"/>
              <a:t>The band Bill Haley and His Comets (a) was among the first to launch the new genre of rock and roll. Their hit song “Rock Around the Clock” supposedly caused some teens to break into violent behavior when they heard it. Chuck Berry (b) was a performer who combined rhythm and blues and rock and roll. He dazzled crowds with guitar solos and electrifying performances.</a:t>
            </a:r>
          </a:p>
        </p:txBody>
      </p:sp>
      <p:pic>
        <p:nvPicPr>
          <p:cNvPr id="9" name="Figure" descr="Photograph (a) shows seven young men singing in jackets and bow ties. Three men pose on each side of a central singer, who gestures with his hands as he performs. Photograph (b) shows Chuck Berry in a tuxedo playing the guitar."/>
          <p:cNvPicPr>
            <a:picLocks noGrp="1" noChangeAspect="1"/>
          </p:cNvPicPr>
          <p:nvPr>
            <p:ph type="pic" sz="quarter" idx="13"/>
          </p:nvPr>
        </p:nvPicPr>
        <p:blipFill>
          <a:blip r:embed="rId2"/>
          <a:stretch>
            <a:fillRect/>
          </a:stretch>
        </p:blipFill>
        <p:spPr>
          <a:xfrm>
            <a:off x="1167420" y="1122386"/>
            <a:ext cx="6642470" cy="3500071"/>
          </a:xfrm>
        </p:spPr>
      </p:pic>
      <p:pic>
        <p:nvPicPr>
          <p:cNvPr id="10" name="OpenStaxLogo" descr="openstax college logo">
            <a:extLst>
              <a:ext uri="{FF2B5EF4-FFF2-40B4-BE49-F238E27FC236}">
                <a16:creationId xmlns:a16="http://schemas.microsoft.com/office/drawing/2014/main" id="{F60280C8-A662-4C4A-A9CA-608B3988FEF0}"/>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28.14</a:t>
            </a:r>
          </a:p>
        </p:txBody>
      </p:sp>
    </p:spTree>
    <p:extLst>
      <p:ext uri="{BB962C8B-B14F-4D97-AF65-F5344CB8AC3E}">
        <p14:creationId xmlns:p14="http://schemas.microsoft.com/office/powerpoint/2010/main" val="10399969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8BDDFEAC-2530-4A59-ABB5-A5FA1465B4CD}"/>
              </a:ext>
            </a:extLst>
          </p:cNvPr>
          <p:cNvSpPr>
            <a:spLocks noGrp="1"/>
          </p:cNvSpPr>
          <p:nvPr>
            <p:ph type="ftr" sz="quarter" idx="11"/>
          </p:nvPr>
        </p:nvSpPr>
        <p:spPr>
          <a:xfrm>
            <a:off x="457199" y="6492875"/>
            <a:ext cx="7746763"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One of the original Hollywood Ten, director Edward Dmytryk publicly announced he had once been a Communist and, in April 1951, answered questions and “named names” before the House Committee on Un- American Activities.</a:t>
            </a:r>
          </a:p>
        </p:txBody>
      </p:sp>
      <p:pic>
        <p:nvPicPr>
          <p:cNvPr id="9" name="Figure" descr="A photograph shows Edward Dmytryk testifying before the House Committee on Un-American Activities."/>
          <p:cNvPicPr>
            <a:picLocks noGrp="1" noChangeAspect="1"/>
          </p:cNvPicPr>
          <p:nvPr>
            <p:ph type="pic" sz="quarter" idx="13"/>
          </p:nvPr>
        </p:nvPicPr>
        <p:blipFill>
          <a:blip r:embed="rId2"/>
          <a:stretch>
            <a:fillRect/>
          </a:stretch>
        </p:blipFill>
        <p:spPr>
          <a:xfrm>
            <a:off x="2504604" y="1122386"/>
            <a:ext cx="3968103" cy="3500071"/>
          </a:xfrm>
        </p:spPr>
      </p:pic>
      <p:pic>
        <p:nvPicPr>
          <p:cNvPr id="10" name="OpenStaxLogo" descr="openstax college logo">
            <a:extLst>
              <a:ext uri="{FF2B5EF4-FFF2-40B4-BE49-F238E27FC236}">
                <a16:creationId xmlns:a16="http://schemas.microsoft.com/office/drawing/2014/main" id="{53DD7B5A-844B-445D-A60C-4463274CE8F9}"/>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28.15</a:t>
            </a:r>
          </a:p>
        </p:txBody>
      </p:sp>
    </p:spTree>
    <p:extLst>
      <p:ext uri="{BB962C8B-B14F-4D97-AF65-F5344CB8AC3E}">
        <p14:creationId xmlns:p14="http://schemas.microsoft.com/office/powerpoint/2010/main" val="10399969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CC0F704E-321D-493C-9C65-563617B96B45}"/>
              </a:ext>
            </a:extLst>
          </p:cNvPr>
          <p:cNvSpPr>
            <a:spLocks noGrp="1"/>
          </p:cNvSpPr>
          <p:nvPr>
            <p:ph type="ftr" sz="quarter" idx="11"/>
          </p:nvPr>
        </p:nvSpPr>
        <p:spPr>
          <a:xfrm>
            <a:off x="457199" y="6492875"/>
            <a:ext cx="7746763"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An American family relaxes in front of their television set in 1958. Many gathered not only to watch the programming but also to eat dinner. The marketing of small folding tray tables and frozen “TV dinners” encouraged such behavior.</a:t>
            </a:r>
          </a:p>
        </p:txBody>
      </p:sp>
      <p:pic>
        <p:nvPicPr>
          <p:cNvPr id="9" name="Figure" descr="A photograph shows a man, a woman, three teenage girls, and a teenage boy sitting in a living room, watching a television."/>
          <p:cNvPicPr>
            <a:picLocks noGrp="1" noChangeAspect="1"/>
          </p:cNvPicPr>
          <p:nvPr>
            <p:ph type="pic" sz="quarter" idx="13"/>
          </p:nvPr>
        </p:nvPicPr>
        <p:blipFill>
          <a:blip r:embed="rId2"/>
          <a:stretch>
            <a:fillRect/>
          </a:stretch>
        </p:blipFill>
        <p:spPr>
          <a:xfrm>
            <a:off x="2236135" y="1122386"/>
            <a:ext cx="4505041" cy="3500071"/>
          </a:xfrm>
        </p:spPr>
      </p:pic>
      <p:pic>
        <p:nvPicPr>
          <p:cNvPr id="10" name="OpenStaxLogo" descr="openstax college logo">
            <a:extLst>
              <a:ext uri="{FF2B5EF4-FFF2-40B4-BE49-F238E27FC236}">
                <a16:creationId xmlns:a16="http://schemas.microsoft.com/office/drawing/2014/main" id="{DBFFB779-2A13-4B81-BBE6-7A152377A645}"/>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28.16</a:t>
            </a:r>
          </a:p>
        </p:txBody>
      </p:sp>
    </p:spTree>
    <p:extLst>
      <p:ext uri="{BB962C8B-B14F-4D97-AF65-F5344CB8AC3E}">
        <p14:creationId xmlns:p14="http://schemas.microsoft.com/office/powerpoint/2010/main" val="10399969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904ACD6B-CFE1-482F-B01D-5A303E2FB2DE}"/>
              </a:ext>
            </a:extLst>
          </p:cNvPr>
          <p:cNvSpPr>
            <a:spLocks noGrp="1"/>
          </p:cNvSpPr>
          <p:nvPr>
            <p:ph type="ftr" sz="quarter" idx="11"/>
          </p:nvPr>
        </p:nvSpPr>
        <p:spPr>
          <a:xfrm>
            <a:off x="457199" y="6492875"/>
            <a:ext cx="7746763"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Baseball legend Jackie Robinson (a) was active in the civil rights movement. He served on the NAACP’s board of directors and helped to found an African American-owned bank. Alice Coachman (b), who competed in track and field at Tuskegee University, was the first black woman to win an Olympic gold medal.</a:t>
            </a:r>
          </a:p>
        </p:txBody>
      </p:sp>
      <p:pic>
        <p:nvPicPr>
          <p:cNvPr id="9" name="Figure" descr="Photograph (a) shows Jackie Robinson posing in his baseball uniform. Photograph (b) shows Alice Coachman completing a high jump, wearing a shirt that reads “Tuskegee.”"/>
          <p:cNvPicPr>
            <a:picLocks noGrp="1" noChangeAspect="1"/>
          </p:cNvPicPr>
          <p:nvPr>
            <p:ph type="pic" sz="quarter" idx="13"/>
          </p:nvPr>
        </p:nvPicPr>
        <p:blipFill>
          <a:blip r:embed="rId2"/>
          <a:stretch>
            <a:fillRect/>
          </a:stretch>
        </p:blipFill>
        <p:spPr>
          <a:xfrm>
            <a:off x="1432623" y="1122386"/>
            <a:ext cx="6112064" cy="3500071"/>
          </a:xfrm>
        </p:spPr>
      </p:pic>
      <p:pic>
        <p:nvPicPr>
          <p:cNvPr id="10" name="OpenStaxLogo" descr="openstax college logo">
            <a:extLst>
              <a:ext uri="{FF2B5EF4-FFF2-40B4-BE49-F238E27FC236}">
                <a16:creationId xmlns:a16="http://schemas.microsoft.com/office/drawing/2014/main" id="{604D7CF3-77CC-4ED7-97C7-9A79AA2500C3}"/>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28.17</a:t>
            </a:r>
          </a:p>
        </p:txBody>
      </p:sp>
    </p:spTree>
    <p:extLst>
      <p:ext uri="{BB962C8B-B14F-4D97-AF65-F5344CB8AC3E}">
        <p14:creationId xmlns:p14="http://schemas.microsoft.com/office/powerpoint/2010/main" val="10399969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2C65E629-5C7B-4865-8A59-B5D46250FD67}"/>
              </a:ext>
            </a:extLst>
          </p:cNvPr>
          <p:cNvSpPr>
            <a:spLocks noGrp="1"/>
          </p:cNvSpPr>
          <p:nvPr>
            <p:ph type="ftr" sz="quarter" idx="11"/>
          </p:nvPr>
        </p:nvSpPr>
        <p:spPr>
          <a:xfrm>
            <a:off x="457199" y="6492875"/>
            <a:ext cx="7746763"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This map shows those states in which racial segregation in public education was required by law before the 1954 </a:t>
            </a:r>
            <a:r>
              <a:rPr lang="en-US" sz="1600" i="1" dirty="0"/>
              <a:t>Brown v. Board of Education </a:t>
            </a:r>
            <a:r>
              <a:rPr lang="en-US" sz="1600" dirty="0"/>
              <a:t>decision. In 1960, four years later, fewer than 10 percent of southern African American students attended the same schools as white students.</a:t>
            </a:r>
          </a:p>
        </p:txBody>
      </p:sp>
      <p:pic>
        <p:nvPicPr>
          <p:cNvPr id="9" name="Figure" descr="A map entitled “U.S. School Segregation prior to Brown v. Board of Education” shows the states in which school segregation was mandatory; the states in which school segregation was optional; the states in which school segregation was forbidden; and the states in which school segregation legislation did not exist. States with mandatory school segregation included Texas, Oklahoma, Missouri, Arkansas, Louisiana, Kentucky, Tennessee, Mississippi, West Virginia, Alabama, Virginia and Maryland (including Washington, D.C.), Delaware, North Carolina, South Carolina, Georgia, and Florida. States with optional school segregation included Arizona, Wyoming, New Mexico, and Kansas. States forbidding school segregation included Washington, Idaho, Colorado, Minnesota, Iowa, Wisconsin, Illinois, Michigan, Indiana, Ohio, Pennsylvania, New York, Massachusetts, Rhode Island, Connecticut, and New Jersey. States with no school segregation legislation included Oregon, California, Nevada, Utah, Montana, North Dakota, South Dakota, Nebraska, Maine, New Hampshire, and Vermont."/>
          <p:cNvPicPr>
            <a:picLocks noGrp="1" noChangeAspect="1"/>
          </p:cNvPicPr>
          <p:nvPr>
            <p:ph type="pic" sz="quarter" idx="13"/>
          </p:nvPr>
        </p:nvPicPr>
        <p:blipFill>
          <a:blip r:embed="rId2"/>
          <a:stretch>
            <a:fillRect/>
          </a:stretch>
        </p:blipFill>
        <p:spPr>
          <a:xfrm>
            <a:off x="2172432" y="1122386"/>
            <a:ext cx="4632446" cy="3500071"/>
          </a:xfrm>
        </p:spPr>
      </p:pic>
      <p:pic>
        <p:nvPicPr>
          <p:cNvPr id="10" name="OpenStaxLogo" descr="openstax college logo">
            <a:extLst>
              <a:ext uri="{FF2B5EF4-FFF2-40B4-BE49-F238E27FC236}">
                <a16:creationId xmlns:a16="http://schemas.microsoft.com/office/drawing/2014/main" id="{F8B38C84-F652-4391-A38E-0766AFC70259}"/>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28.18</a:t>
            </a:r>
          </a:p>
        </p:txBody>
      </p:sp>
    </p:spTree>
    <p:extLst>
      <p:ext uri="{BB962C8B-B14F-4D97-AF65-F5344CB8AC3E}">
        <p14:creationId xmlns:p14="http://schemas.microsoft.com/office/powerpoint/2010/main" val="10399969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501622F2-A69E-449E-920E-D46B7CB85947}"/>
              </a:ext>
            </a:extLst>
          </p:cNvPr>
          <p:cNvSpPr>
            <a:spLocks noGrp="1"/>
          </p:cNvSpPr>
          <p:nvPr>
            <p:ph type="ftr" sz="quarter" idx="11"/>
          </p:nvPr>
        </p:nvSpPr>
        <p:spPr>
          <a:xfrm>
            <a:off x="457199" y="6492875"/>
            <a:ext cx="7746763"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14" name="Figure Legend"/>
          <p:cNvSpPr>
            <a:spLocks noGrp="1"/>
          </p:cNvSpPr>
          <p:nvPr>
            <p:ph type="body" sz="quarter" idx="14"/>
          </p:nvPr>
        </p:nvSpPr>
        <p:spPr>
          <a:xfrm>
            <a:off x="4606925" y="1107617"/>
            <a:ext cx="3913188" cy="5256973"/>
          </a:xfrm>
        </p:spPr>
        <p:txBody>
          <a:bodyPr>
            <a:noAutofit/>
          </a:bodyPr>
          <a:lstStyle/>
          <a:p>
            <a:r>
              <a:rPr lang="en-US" sz="1600" i="1" dirty="0">
                <a:solidFill>
                  <a:schemeClr val="tx1"/>
                </a:solidFill>
              </a:rPr>
              <a:t>Is This Tomorrow? </a:t>
            </a:r>
            <a:r>
              <a:rPr lang="en-US" sz="1600" dirty="0">
                <a:solidFill>
                  <a:schemeClr val="tx1"/>
                </a:solidFill>
              </a:rPr>
              <a:t>warned Americans about the potential horrors of living under a Communist dictatorship. Postwar propaganda such as this comic book, the cover of which showed invading Russians attacking Americans and the U.S. flag in flames, served to drum up fear during the Cold War.</a:t>
            </a:r>
          </a:p>
        </p:txBody>
      </p:sp>
      <p:pic>
        <p:nvPicPr>
          <p:cNvPr id="6" name="Figure" descr="A comic book cover entitled “Is This Tomorrow / America under Communism!” shows a giant American flag engulfed in flames. In the foreground, invading Russians attack struggling American men and women, including an African American man in a military uniform."/>
          <p:cNvPicPr>
            <a:picLocks noGrp="1" noChangeAspect="1"/>
          </p:cNvPicPr>
          <p:nvPr>
            <p:ph type="pic" sz="quarter" idx="13"/>
          </p:nvPr>
        </p:nvPicPr>
        <p:blipFill>
          <a:blip r:embed="rId2"/>
          <a:stretch>
            <a:fillRect/>
          </a:stretch>
        </p:blipFill>
        <p:spPr>
          <a:xfrm>
            <a:off x="585171" y="1108075"/>
            <a:ext cx="3776308" cy="5256213"/>
          </a:xfrm>
        </p:spPr>
      </p:pic>
      <p:pic>
        <p:nvPicPr>
          <p:cNvPr id="9" name="OpenStaxLogo" descr="openstax college logo">
            <a:extLst>
              <a:ext uri="{FF2B5EF4-FFF2-40B4-BE49-F238E27FC236}">
                <a16:creationId xmlns:a16="http://schemas.microsoft.com/office/drawing/2014/main" id="{859B9B87-70F8-463E-81D4-B96B75405200}"/>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normAutofit/>
          </a:bodyPr>
          <a:lstStyle/>
          <a:p>
            <a:r>
              <a:rPr lang="en-US" sz="2400" dirty="0">
                <a:solidFill>
                  <a:srgbClr val="6CB255"/>
                </a:solidFill>
              </a:rPr>
              <a:t>Figure 28.1</a:t>
            </a:r>
          </a:p>
        </p:txBody>
      </p:sp>
    </p:spTree>
    <p:extLst>
      <p:ext uri="{BB962C8B-B14F-4D97-AF65-F5344CB8AC3E}">
        <p14:creationId xmlns:p14="http://schemas.microsoft.com/office/powerpoint/2010/main" val="32850963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2A3C8401-2150-4F4A-8BC9-EDA2853D23CA}"/>
              </a:ext>
            </a:extLst>
          </p:cNvPr>
          <p:cNvSpPr>
            <a:spLocks noGrp="1"/>
          </p:cNvSpPr>
          <p:nvPr>
            <p:ph type="ftr" sz="quarter" idx="11"/>
          </p:nvPr>
        </p:nvSpPr>
        <p:spPr>
          <a:xfrm>
            <a:off x="457199" y="6492875"/>
            <a:ext cx="7746763"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Autofit/>
          </a:bodyPr>
          <a:lstStyle/>
          <a:p>
            <a:r>
              <a:rPr lang="en-US" sz="1600" dirty="0"/>
              <a:t>In 1956, NAACP leaders (from left to right) Henry L. Moon, Roy Wilkins, Herbert Hill, and Thurgood Marshall present a new poster in the campaign against southern white racism. Marshall successfully argued the landmark case </a:t>
            </a:r>
            <a:r>
              <a:rPr lang="en-US" sz="1600" i="1" dirty="0"/>
              <a:t>Brown v. Board of Education </a:t>
            </a:r>
            <a:r>
              <a:rPr lang="en-US" sz="1600" dirty="0"/>
              <a:t>(1954) before the U.S. Supreme Court and later became the court’s first African American justice.</a:t>
            </a:r>
          </a:p>
        </p:txBody>
      </p:sp>
      <p:pic>
        <p:nvPicPr>
          <p:cNvPr id="9" name="Figure" descr="A photograph shows Henry L. Moon, Roy Wilkins, Herbert Hill, and Thurgood Marshall holding up a poster that reads “Stamp Out Mississippi-ism! Join NAACP.” In the middle of the poster, a graphic shows the state of Mississippi with a tombstone in the center. The tombstone displays the names of four African Americans murdered in Mississippi in 1955."/>
          <p:cNvPicPr>
            <a:picLocks noGrp="1" noChangeAspect="1"/>
          </p:cNvPicPr>
          <p:nvPr>
            <p:ph type="pic" sz="quarter" idx="13"/>
          </p:nvPr>
        </p:nvPicPr>
        <p:blipFill>
          <a:blip r:embed="rId2"/>
          <a:stretch>
            <a:fillRect/>
          </a:stretch>
        </p:blipFill>
        <p:spPr>
          <a:xfrm>
            <a:off x="2315045" y="1122386"/>
            <a:ext cx="4347221" cy="3500071"/>
          </a:xfrm>
        </p:spPr>
      </p:pic>
      <p:pic>
        <p:nvPicPr>
          <p:cNvPr id="10" name="OpenStaxLogo" descr="openstax college logo">
            <a:extLst>
              <a:ext uri="{FF2B5EF4-FFF2-40B4-BE49-F238E27FC236}">
                <a16:creationId xmlns:a16="http://schemas.microsoft.com/office/drawing/2014/main" id="{AE8D7091-6782-4935-B238-0142B87AA47C}"/>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28.19</a:t>
            </a:r>
          </a:p>
        </p:txBody>
      </p:sp>
    </p:spTree>
    <p:extLst>
      <p:ext uri="{BB962C8B-B14F-4D97-AF65-F5344CB8AC3E}">
        <p14:creationId xmlns:p14="http://schemas.microsoft.com/office/powerpoint/2010/main" val="10399969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195C0C59-A4A1-4378-A30C-0BDA4B04940F}"/>
              </a:ext>
            </a:extLst>
          </p:cNvPr>
          <p:cNvSpPr>
            <a:spLocks noGrp="1"/>
          </p:cNvSpPr>
          <p:nvPr>
            <p:ph type="ftr" sz="quarter" idx="11"/>
          </p:nvPr>
        </p:nvSpPr>
        <p:spPr>
          <a:xfrm>
            <a:off x="457199" y="6492875"/>
            <a:ext cx="7746763"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In 1957, U.S. soldiers from the 101st Airborne were called in to escort the Little Rock Nine into and around formerly all-white Central High School in Little Rock, Arkansas.</a:t>
            </a:r>
          </a:p>
        </p:txBody>
      </p:sp>
      <p:pic>
        <p:nvPicPr>
          <p:cNvPr id="9" name="Figure" descr="A photograph shows uniformed soldiers holding rifles as they escort the Little Rock Nine up the steps of Central High School."/>
          <p:cNvPicPr>
            <a:picLocks noGrp="1" noChangeAspect="1"/>
          </p:cNvPicPr>
          <p:nvPr>
            <p:ph type="pic" sz="quarter" idx="13"/>
          </p:nvPr>
        </p:nvPicPr>
        <p:blipFill>
          <a:blip r:embed="rId2"/>
          <a:stretch>
            <a:fillRect/>
          </a:stretch>
        </p:blipFill>
        <p:spPr>
          <a:xfrm>
            <a:off x="1832960" y="1122386"/>
            <a:ext cx="5311391" cy="3500071"/>
          </a:xfrm>
        </p:spPr>
      </p:pic>
      <p:pic>
        <p:nvPicPr>
          <p:cNvPr id="10" name="OpenStaxLogo" descr="openstax college logo">
            <a:extLst>
              <a:ext uri="{FF2B5EF4-FFF2-40B4-BE49-F238E27FC236}">
                <a16:creationId xmlns:a16="http://schemas.microsoft.com/office/drawing/2014/main" id="{8BA3EBE8-2450-498C-94F7-8A31F1CDAC1A}"/>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28.20</a:t>
            </a:r>
          </a:p>
        </p:txBody>
      </p:sp>
    </p:spTree>
    <p:extLst>
      <p:ext uri="{BB962C8B-B14F-4D97-AF65-F5344CB8AC3E}">
        <p14:creationId xmlns:p14="http://schemas.microsoft.com/office/powerpoint/2010/main" val="10399969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C93A1117-FC79-4043-909B-40178B6EC5D8}"/>
              </a:ext>
            </a:extLst>
          </p:cNvPr>
          <p:cNvSpPr>
            <a:spLocks noGrp="1"/>
          </p:cNvSpPr>
          <p:nvPr>
            <p:ph type="ftr" sz="quarter" idx="11"/>
          </p:nvPr>
        </p:nvSpPr>
        <p:spPr>
          <a:xfrm>
            <a:off x="457199" y="6492875"/>
            <a:ext cx="7746763"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pPr marL="342900" indent="-342900"/>
            <a:r>
              <a:rPr lang="en-US" sz="1600" dirty="0"/>
              <a:t>(credit: “1953”: modification of work by Library of Congress)</a:t>
            </a:r>
          </a:p>
        </p:txBody>
      </p:sp>
      <p:pic>
        <p:nvPicPr>
          <p:cNvPr id="9" name="Figure" descr="A timeline shows important events of the era. In 1946, George Kennan sends the Long Telegram from Moscow. In 1947, the Truman Doctrine is announced, and the first Levittown house is sold; an aerial photograph of Levittown, Pennsylvania, shows many rows of similar houses. In 1948, the Berlin Airlift begins; a photograph shows Berlin residents, watching as a plane above them prepares to land with needed supplies. In 1950, North Korean troops cross the thirty-eighth parallel. In 1952, Dwight D. Eisenhower is elected president; a photograph of Eisenhower is shown. In 1953, Julius and Ethel Rosenberg are executed for espionage; a photograph of the Rosenbergs behind a metal gate is shown. In 1954, the U.S. Supreme Court rules on Brown v. Board of Education, and Bill Haley and His Comets record “Rock Around the Clock”; a photograph of Bill Haley and His Comets is shown. In 1957, Little Rock’s Central High School integrates, and the Union of Soviet Socialist Republics (USSR) launches Sputnik; a photograph of American soldiers escorting the Little Rock Nine up a flight of stairs is shown, and a photograph of a replica of Sputnik is shown."/>
          <p:cNvPicPr>
            <a:picLocks noGrp="1" noChangeAspect="1"/>
          </p:cNvPicPr>
          <p:nvPr>
            <p:ph type="pic" sz="quarter" idx="13"/>
          </p:nvPr>
        </p:nvPicPr>
        <p:blipFill>
          <a:blip r:embed="rId2"/>
          <a:stretch>
            <a:fillRect/>
          </a:stretch>
        </p:blipFill>
        <p:spPr>
          <a:xfrm>
            <a:off x="1269251" y="1122386"/>
            <a:ext cx="6438809" cy="3500071"/>
          </a:xfrm>
        </p:spPr>
      </p:pic>
      <p:pic>
        <p:nvPicPr>
          <p:cNvPr id="10" name="OpenStaxLogo" descr="openstax college logo">
            <a:extLst>
              <a:ext uri="{FF2B5EF4-FFF2-40B4-BE49-F238E27FC236}">
                <a16:creationId xmlns:a16="http://schemas.microsoft.com/office/drawing/2014/main" id="{5E4E228F-CD3C-4DD6-953B-F97F14DA990E}"/>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28.2</a:t>
            </a:r>
          </a:p>
        </p:txBody>
      </p:sp>
    </p:spTree>
    <p:extLst>
      <p:ext uri="{BB962C8B-B14F-4D97-AF65-F5344CB8AC3E}">
        <p14:creationId xmlns:p14="http://schemas.microsoft.com/office/powerpoint/2010/main" val="10399969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C0BEFDA2-27EB-44A8-B182-EEBF8B14CD37}"/>
              </a:ext>
            </a:extLst>
          </p:cNvPr>
          <p:cNvSpPr>
            <a:spLocks noGrp="1"/>
          </p:cNvSpPr>
          <p:nvPr>
            <p:ph type="ftr" sz="quarter" idx="11"/>
          </p:nvPr>
        </p:nvSpPr>
        <p:spPr>
          <a:xfrm>
            <a:off x="457199" y="6492875"/>
            <a:ext cx="7746763"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President Franklin D. Roosevelt signed the Servicemen’s Readjustment Act, or GI Bill, on June 22, 1944, just weeks after the Allied invasion of Normandy, France, and more than a year before the end of the war.</a:t>
            </a:r>
          </a:p>
        </p:txBody>
      </p:sp>
      <p:pic>
        <p:nvPicPr>
          <p:cNvPr id="9" name="Figure" descr="A photograph shows Franklin D. Roosevelt seated at a desk signing the GI Bill, surrounded by members of Congress."/>
          <p:cNvPicPr>
            <a:picLocks noGrp="1" noChangeAspect="1"/>
          </p:cNvPicPr>
          <p:nvPr>
            <p:ph type="pic" sz="quarter" idx="13"/>
          </p:nvPr>
        </p:nvPicPr>
        <p:blipFill>
          <a:blip r:embed="rId2"/>
          <a:stretch>
            <a:fillRect/>
          </a:stretch>
        </p:blipFill>
        <p:spPr>
          <a:xfrm>
            <a:off x="2182865" y="1122386"/>
            <a:ext cx="4611580" cy="3500071"/>
          </a:xfrm>
        </p:spPr>
      </p:pic>
      <p:pic>
        <p:nvPicPr>
          <p:cNvPr id="10" name="OpenStaxLogo" descr="openstax college logo">
            <a:extLst>
              <a:ext uri="{FF2B5EF4-FFF2-40B4-BE49-F238E27FC236}">
                <a16:creationId xmlns:a16="http://schemas.microsoft.com/office/drawing/2014/main" id="{FA02E854-EB40-4280-8D67-26B389647965}"/>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28.3</a:t>
            </a:r>
          </a:p>
        </p:txBody>
      </p:sp>
    </p:spTree>
    <p:extLst>
      <p:ext uri="{BB962C8B-B14F-4D97-AF65-F5344CB8AC3E}">
        <p14:creationId xmlns:p14="http://schemas.microsoft.com/office/powerpoint/2010/main" val="10399969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C4F925EA-A062-4779-8318-4058968D9487}"/>
              </a:ext>
            </a:extLst>
          </p:cNvPr>
          <p:cNvSpPr>
            <a:spLocks noGrp="1"/>
          </p:cNvSpPr>
          <p:nvPr>
            <p:ph type="ftr" sz="quarter" idx="11"/>
          </p:nvPr>
        </p:nvSpPr>
        <p:spPr>
          <a:xfrm>
            <a:off x="457199" y="6492875"/>
            <a:ext cx="7746763"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At the postwar conference in Potsdam, Germany, Harry Truman stands between Joseph Stalin (right) and Clement Atlee (left). Atlee became prime minister of Great Britain, replacing Winston Churchill, while the conference was taking place.</a:t>
            </a:r>
          </a:p>
        </p:txBody>
      </p:sp>
      <p:pic>
        <p:nvPicPr>
          <p:cNvPr id="9" name="Figure" descr="A photograph shows Clement Atlee, Harry Truman, and Joseph Stalin standing in front of a group of officials."/>
          <p:cNvPicPr>
            <a:picLocks noGrp="1" noChangeAspect="1"/>
          </p:cNvPicPr>
          <p:nvPr>
            <p:ph type="pic" sz="quarter" idx="13"/>
          </p:nvPr>
        </p:nvPicPr>
        <p:blipFill>
          <a:blip r:embed="rId2"/>
          <a:stretch>
            <a:fillRect/>
          </a:stretch>
        </p:blipFill>
        <p:spPr>
          <a:xfrm>
            <a:off x="1988605" y="1122386"/>
            <a:ext cx="5000101" cy="3500071"/>
          </a:xfrm>
        </p:spPr>
      </p:pic>
      <p:pic>
        <p:nvPicPr>
          <p:cNvPr id="10" name="OpenStaxLogo" descr="openstax college logo">
            <a:extLst>
              <a:ext uri="{FF2B5EF4-FFF2-40B4-BE49-F238E27FC236}">
                <a16:creationId xmlns:a16="http://schemas.microsoft.com/office/drawing/2014/main" id="{F80A04A9-3881-464A-BA84-1CB5CE508D75}"/>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28.4</a:t>
            </a:r>
          </a:p>
        </p:txBody>
      </p:sp>
    </p:spTree>
    <p:extLst>
      <p:ext uri="{BB962C8B-B14F-4D97-AF65-F5344CB8AC3E}">
        <p14:creationId xmlns:p14="http://schemas.microsoft.com/office/powerpoint/2010/main" val="10399969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480BE83A-6B97-4EFF-9069-D0EF70DAD34C}"/>
              </a:ext>
            </a:extLst>
          </p:cNvPr>
          <p:cNvSpPr>
            <a:spLocks noGrp="1"/>
          </p:cNvSpPr>
          <p:nvPr>
            <p:ph type="ftr" sz="quarter" idx="11"/>
          </p:nvPr>
        </p:nvSpPr>
        <p:spPr>
          <a:xfrm>
            <a:off x="457199" y="6492875"/>
            <a:ext cx="7746763"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pic>
        <p:nvPicPr>
          <p:cNvPr id="6" name="Figure" descr="A photograph of George C. Marshall is shown."/>
          <p:cNvPicPr>
            <a:picLocks noGrp="1" noChangeAspect="1"/>
          </p:cNvPicPr>
          <p:nvPr>
            <p:ph type="pic" sz="quarter" idx="13"/>
          </p:nvPr>
        </p:nvPicPr>
        <p:blipFill>
          <a:blip r:embed="rId2"/>
          <a:stretch>
            <a:fillRect/>
          </a:stretch>
        </p:blipFill>
        <p:spPr>
          <a:xfrm>
            <a:off x="4755700" y="1108075"/>
            <a:ext cx="3498162" cy="5256213"/>
          </a:xfrm>
        </p:spPr>
      </p:pic>
      <p:sp>
        <p:nvSpPr>
          <p:cNvPr id="14" name="Figure Legend"/>
          <p:cNvSpPr>
            <a:spLocks noGrp="1"/>
          </p:cNvSpPr>
          <p:nvPr>
            <p:ph type="body" sz="quarter" idx="14"/>
          </p:nvPr>
        </p:nvSpPr>
        <p:spPr>
          <a:xfrm>
            <a:off x="457200" y="1107617"/>
            <a:ext cx="3913188" cy="5256973"/>
          </a:xfrm>
        </p:spPr>
        <p:txBody>
          <a:bodyPr>
            <a:noAutofit/>
          </a:bodyPr>
          <a:lstStyle/>
          <a:p>
            <a:r>
              <a:rPr lang="en-US" sz="1600" dirty="0">
                <a:solidFill>
                  <a:schemeClr val="tx1"/>
                </a:solidFill>
              </a:rPr>
              <a:t>During World War II, George C. Marshall was responsible for expanding the 189,000-member U.S. Army into a modern, fighting force of eight million by 1942. As Secretary of State under Truman, he proposed the European Recovery Program to aid European economies struggling after the war.</a:t>
            </a:r>
          </a:p>
        </p:txBody>
      </p:sp>
      <p:pic>
        <p:nvPicPr>
          <p:cNvPr id="9" name="OpenStaxLogo" descr="openstax college logo">
            <a:extLst>
              <a:ext uri="{FF2B5EF4-FFF2-40B4-BE49-F238E27FC236}">
                <a16:creationId xmlns:a16="http://schemas.microsoft.com/office/drawing/2014/main" id="{81ED6441-4968-4C37-8242-F41AB95F601D}"/>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normAutofit/>
          </a:bodyPr>
          <a:lstStyle/>
          <a:p>
            <a:r>
              <a:rPr lang="en-US" sz="2400" dirty="0">
                <a:solidFill>
                  <a:srgbClr val="6CB255"/>
                </a:solidFill>
              </a:rPr>
              <a:t>Figure 28.5</a:t>
            </a:r>
          </a:p>
        </p:txBody>
      </p:sp>
    </p:spTree>
    <p:extLst>
      <p:ext uri="{BB962C8B-B14F-4D97-AF65-F5344CB8AC3E}">
        <p14:creationId xmlns:p14="http://schemas.microsoft.com/office/powerpoint/2010/main" val="17936886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955D84B5-7921-4831-BD26-EB7642158ADB}"/>
              </a:ext>
            </a:extLst>
          </p:cNvPr>
          <p:cNvSpPr>
            <a:spLocks noGrp="1"/>
          </p:cNvSpPr>
          <p:nvPr>
            <p:ph type="ftr" sz="quarter" idx="11"/>
          </p:nvPr>
        </p:nvSpPr>
        <p:spPr>
          <a:xfrm>
            <a:off x="457199" y="6492875"/>
            <a:ext cx="7746763"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American C-47 transport planes (a) are loaded with staged supplies at a French airport before taking off for Berlin. Residents of Berlin wait for a U.S. plane (b) carrying needed supplies to land at Templehof Airport in the American sector of the city.</a:t>
            </a:r>
          </a:p>
        </p:txBody>
      </p:sp>
      <p:pic>
        <p:nvPicPr>
          <p:cNvPr id="9" name="Figure" descr="Photograph (a) shows a row of C-47 transport planes awaiting takeoff. Photograph (b) shows a crowd of German men, women, and children watching as a plane above them prepares to land."/>
          <p:cNvPicPr>
            <a:picLocks noGrp="1" noChangeAspect="1"/>
          </p:cNvPicPr>
          <p:nvPr>
            <p:ph type="pic" sz="quarter" idx="13"/>
          </p:nvPr>
        </p:nvPicPr>
        <p:blipFill>
          <a:blip r:embed="rId2"/>
          <a:stretch>
            <a:fillRect/>
          </a:stretch>
        </p:blipFill>
        <p:spPr>
          <a:xfrm>
            <a:off x="765853" y="1122386"/>
            <a:ext cx="7445605" cy="3500071"/>
          </a:xfrm>
        </p:spPr>
      </p:pic>
      <p:pic>
        <p:nvPicPr>
          <p:cNvPr id="10" name="OpenStaxLogo" descr="openstax college logo">
            <a:extLst>
              <a:ext uri="{FF2B5EF4-FFF2-40B4-BE49-F238E27FC236}">
                <a16:creationId xmlns:a16="http://schemas.microsoft.com/office/drawing/2014/main" id="{1DF3FC1A-DE1D-42F3-B69C-FF961B710A6F}"/>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28.6</a:t>
            </a:r>
          </a:p>
        </p:txBody>
      </p:sp>
    </p:spTree>
    <p:extLst>
      <p:ext uri="{BB962C8B-B14F-4D97-AF65-F5344CB8AC3E}">
        <p14:creationId xmlns:p14="http://schemas.microsoft.com/office/powerpoint/2010/main" val="10399969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D4D21B9D-AD55-4D0B-B0F6-246AA779F7AF}"/>
              </a:ext>
            </a:extLst>
          </p:cNvPr>
          <p:cNvSpPr>
            <a:spLocks noGrp="1"/>
          </p:cNvSpPr>
          <p:nvPr>
            <p:ph type="ftr" sz="quarter" idx="11"/>
          </p:nvPr>
        </p:nvSpPr>
        <p:spPr>
          <a:xfrm>
            <a:off x="457199" y="6492875"/>
            <a:ext cx="7746763"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Autofit/>
          </a:bodyPr>
          <a:lstStyle/>
          <a:p>
            <a:r>
              <a:rPr lang="en-US" sz="1600" dirty="0"/>
              <a:t>After the initial invasion of South Korea by the North Korean People’s Democratic Army, the United Nations established a defensive line in the southern part of the country. The landing at Inchon in September reversed the tide of the war and allowed UN forces under General Douglas MacArthur to retake the city of Seoul, which had fallen to North Korean troops in the early days of the war.</a:t>
            </a:r>
          </a:p>
        </p:txBody>
      </p:sp>
      <p:pic>
        <p:nvPicPr>
          <p:cNvPr id="9" name="Figure" descr="A map of North and South Korea, bordered by China to the north, the Yellow Sea to the west, the Sea of Japan to the east, and Japan to the southeast, is shown. Purple arrows show the North Korean invasion of South Korea in 1950; green arrows show the UN offensive response and the site of the landing at Inchon on September 15, 1950, and orange arrows should the Communist Chinese offensive. A dotted orange line shows the truce line of 1953. A grey dotted line shows the UN defensive line in September 1950, and a dotted green line shows the northern-most UN advance in November 1950."/>
          <p:cNvPicPr>
            <a:picLocks noGrp="1" noChangeAspect="1"/>
          </p:cNvPicPr>
          <p:nvPr>
            <p:ph type="pic" sz="quarter" idx="13"/>
          </p:nvPr>
        </p:nvPicPr>
        <p:blipFill>
          <a:blip r:embed="rId2"/>
          <a:stretch>
            <a:fillRect/>
          </a:stretch>
        </p:blipFill>
        <p:spPr>
          <a:xfrm>
            <a:off x="2616190" y="1122386"/>
            <a:ext cx="3744931" cy="3500071"/>
          </a:xfrm>
        </p:spPr>
      </p:pic>
      <p:pic>
        <p:nvPicPr>
          <p:cNvPr id="10" name="OpenStaxLogo" descr="openstax college logo">
            <a:extLst>
              <a:ext uri="{FF2B5EF4-FFF2-40B4-BE49-F238E27FC236}">
                <a16:creationId xmlns:a16="http://schemas.microsoft.com/office/drawing/2014/main" id="{E9FC8312-DDD3-4641-908B-22682B38249D}"/>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28.7</a:t>
            </a:r>
          </a:p>
        </p:txBody>
      </p:sp>
    </p:spTree>
    <p:extLst>
      <p:ext uri="{BB962C8B-B14F-4D97-AF65-F5344CB8AC3E}">
        <p14:creationId xmlns:p14="http://schemas.microsoft.com/office/powerpoint/2010/main" val="10399969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isclaimer">
            <a:extLst>
              <a:ext uri="{FF2B5EF4-FFF2-40B4-BE49-F238E27FC236}">
                <a16:creationId xmlns:a16="http://schemas.microsoft.com/office/drawing/2014/main" id="{5F9F9474-5F0A-4800-9D3A-DFAD29209F16}"/>
              </a:ext>
            </a:extLst>
          </p:cNvPr>
          <p:cNvSpPr>
            <a:spLocks noGrp="1"/>
          </p:cNvSpPr>
          <p:nvPr>
            <p:ph type="ftr" sz="quarter" idx="11"/>
          </p:nvPr>
        </p:nvSpPr>
        <p:spPr>
          <a:xfrm>
            <a:off x="457199" y="6492875"/>
            <a:ext cx="7746763"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Senator Joseph McCarthy (left) consults with Roy Cohn (right) during the Army-McCarthy hearings. Cohn, a lawyer who worked for McCarthy, was responsible for investigating State Department libraries overseas for “subversive” books.</a:t>
            </a:r>
          </a:p>
        </p:txBody>
      </p:sp>
      <p:pic>
        <p:nvPicPr>
          <p:cNvPr id="9" name="Figure" descr="A photograph shows Joseph McCarthy and Roy Cohn engaged in a quiet conversation."/>
          <p:cNvPicPr>
            <a:picLocks noGrp="1" noChangeAspect="1"/>
          </p:cNvPicPr>
          <p:nvPr>
            <p:ph type="pic" sz="quarter" idx="13"/>
          </p:nvPr>
        </p:nvPicPr>
        <p:blipFill>
          <a:blip r:embed="rId2"/>
          <a:stretch>
            <a:fillRect/>
          </a:stretch>
        </p:blipFill>
        <p:spPr>
          <a:xfrm>
            <a:off x="1932424" y="1122386"/>
            <a:ext cx="5112463" cy="3500071"/>
          </a:xfrm>
        </p:spPr>
      </p:pic>
      <p:pic>
        <p:nvPicPr>
          <p:cNvPr id="8" name="OpenStaxLogo" descr="openstax college logo">
            <a:extLst>
              <a:ext uri="{FF2B5EF4-FFF2-40B4-BE49-F238E27FC236}">
                <a16:creationId xmlns:a16="http://schemas.microsoft.com/office/drawing/2014/main" id="{A06DAC91-28F6-44DC-891E-A84AE5E8CCBC}"/>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28.8</a:t>
            </a:r>
          </a:p>
        </p:txBody>
      </p:sp>
    </p:spTree>
    <p:extLst>
      <p:ext uri="{BB962C8B-B14F-4D97-AF65-F5344CB8AC3E}">
        <p14:creationId xmlns:p14="http://schemas.microsoft.com/office/powerpoint/2010/main" val="103999694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ssenti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sent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306</TotalTime>
  <Words>2153</Words>
  <Application>Microsoft Office PowerPoint</Application>
  <PresentationFormat>On-screen Show (4:3)</PresentationFormat>
  <Paragraphs>63</Paragraphs>
  <Slides>21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Arial Black</vt:lpstr>
      <vt:lpstr>Calibri</vt:lpstr>
      <vt:lpstr>Essential</vt:lpstr>
      <vt:lpstr>U.S. History</vt:lpstr>
      <vt:lpstr>Figure 28.1</vt:lpstr>
      <vt:lpstr>Figure 28.2</vt:lpstr>
      <vt:lpstr>Figure 28.3</vt:lpstr>
      <vt:lpstr>Figure 28.4</vt:lpstr>
      <vt:lpstr>Figure 28.5</vt:lpstr>
      <vt:lpstr>Figure 28.6</vt:lpstr>
      <vt:lpstr>Figure 28.7</vt:lpstr>
      <vt:lpstr>Figure 28.8</vt:lpstr>
      <vt:lpstr>Figure 28.9</vt:lpstr>
      <vt:lpstr>Figure 28.10</vt:lpstr>
      <vt:lpstr>Figure 28.11</vt:lpstr>
      <vt:lpstr>Figure 28.12</vt:lpstr>
      <vt:lpstr>Figure 28.13</vt:lpstr>
      <vt:lpstr>Figure 28.14</vt:lpstr>
      <vt:lpstr>Figure 28.15</vt:lpstr>
      <vt:lpstr>Figure 28.16</vt:lpstr>
      <vt:lpstr>Figure 28.17</vt:lpstr>
      <vt:lpstr>Figure 28.18</vt:lpstr>
      <vt:lpstr>Figure 28.19</vt:lpstr>
      <vt:lpstr>Figure 28.20</vt:lpstr>
    </vt:vector>
  </TitlesOfParts>
  <Company>WNI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 History - Chapter 28 - Post-War Prosperity and Cold War Fears, 1945-1960</dc:title>
  <dc:creator>Spuddy McSpare</dc:creator>
  <cp:lastModifiedBy>Conversion_08</cp:lastModifiedBy>
  <cp:revision>49</cp:revision>
  <dcterms:created xsi:type="dcterms:W3CDTF">2012-06-04T02:13:36Z</dcterms:created>
  <dcterms:modified xsi:type="dcterms:W3CDTF">2017-09-11T16:55:02Z</dcterms:modified>
</cp:coreProperties>
</file>