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5"/>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42" autoAdjust="0"/>
    <p:restoredTop sz="94591" autoAdjust="0"/>
  </p:normalViewPr>
  <p:slideViewPr>
    <p:cSldViewPr snapToGrid="0" snapToObjects="1">
      <p:cViewPr varScale="1">
        <p:scale>
          <a:sx n="105" d="100"/>
          <a:sy n="105" d="100"/>
        </p:scale>
        <p:origin x="23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20306"/>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09482"/>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23 Americans and the Great War, 1914-1919</a:t>
            </a:r>
          </a:p>
          <a:p>
            <a:pPr algn="ctr"/>
            <a:r>
              <a:rPr lang="en-US" sz="1600" cap="none" dirty="0">
                <a:solidFill>
                  <a:schemeClr val="tx1"/>
                </a:solidFill>
                <a:latin typeface="+mn-lt"/>
              </a:rPr>
              <a:t>PowerPoint Image Slideshow</a:t>
            </a:r>
          </a:p>
        </p:txBody>
      </p:sp>
      <p:sp>
        <p:nvSpPr>
          <p:cNvPr id="7" name="Title">
            <a:extLst>
              <a:ext uri="{FF2B5EF4-FFF2-40B4-BE49-F238E27FC236}">
                <a16:creationId xmlns:a16="http://schemas.microsoft.com/office/drawing/2014/main" id="{88BCC540-EF4B-4530-8F2B-4AE1B48E95DF}"/>
              </a:ext>
            </a:extLst>
          </p:cNvPr>
          <p:cNvSpPr>
            <a:spLocks noGrp="1"/>
          </p:cNvSpPr>
          <p:nvPr>
            <p:ph type="title" idx="4294967295"/>
          </p:nvPr>
        </p:nvSpPr>
        <p:spPr>
          <a:xfrm>
            <a:off x="0" y="599092"/>
            <a:ext cx="9144000" cy="830635"/>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A1F1C97-BCCD-446A-A6EB-FBD549B69BE2}"/>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These posters clearly illustrate the pressure exerted on immigrants to quell any dissent they might feel about the United States at war.</a:t>
            </a:r>
          </a:p>
        </p:txBody>
      </p:sp>
      <p:pic>
        <p:nvPicPr>
          <p:cNvPr id="9" name="Figure" descr="Poster (a) shows an illustration of a group of immigrants approaching New York by ship, with the Statue of Liberty and New York City skyline in the background. As the other passengers gaze at their destination, one young man makes a special plea to an elderly woman, placing his hand upon the basket of food that she carries. The text reads “FOOD WILL WIN THE WAR. You came here seeking freedom. You must now help to preserve it. WHEAT is needed for the allies. Waste nothing. United States Food Administration.” Poster (b) contains the same image, with the text rendered in Yiddish."/>
          <p:cNvPicPr>
            <a:picLocks noGrp="1" noChangeAspect="1"/>
          </p:cNvPicPr>
          <p:nvPr>
            <p:ph type="pic" sz="quarter" idx="13"/>
          </p:nvPr>
        </p:nvPicPr>
        <p:blipFill>
          <a:blip r:embed="rId2"/>
          <a:stretch>
            <a:fillRect/>
          </a:stretch>
        </p:blipFill>
        <p:spPr>
          <a:xfrm>
            <a:off x="2258218" y="1122386"/>
            <a:ext cx="446087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C37C54E-573E-4E8D-B8CF-0602489DD3A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oster depicts a massive ape crossing the ocean with its mouth open threateningly, carrying a crude weapon marked “Kultur.” He holds in his arms a white woman whose hand covers her face in anguish. The woman’s gown has been torn from her, leaving her exposed from the waist up. The text reads “Destroy this mad brute. Enlist. U.S. Army.”"/>
          <p:cNvPicPr>
            <a:picLocks noGrp="1" noChangeAspect="1"/>
          </p:cNvPicPr>
          <p:nvPr>
            <p:ph type="pic" sz="quarter" idx="13"/>
          </p:nvPr>
        </p:nvPicPr>
        <p:blipFill>
          <a:blip r:embed="rId2"/>
          <a:stretch>
            <a:fillRect/>
          </a:stretch>
        </p:blipFill>
        <p:spPr>
          <a:xfrm>
            <a:off x="4805011" y="1108075"/>
            <a:ext cx="3399540"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Creel’s propaganda campaign embodied a strongly anti-German message. The depiction of Germans as brutal apes, stepping on the nation’s shores with their crude weapon of “Kultur” (culture), stood in marked contrast to the idealized rendition of the nation’s virtue as a fair beauty whose clothes had been ripped off her.</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23.10</a:t>
            </a:r>
          </a:p>
        </p:txBody>
      </p:sp>
    </p:spTree>
    <p:extLst>
      <p:ext uri="{BB962C8B-B14F-4D97-AF65-F5344CB8AC3E}">
        <p14:creationId xmlns:p14="http://schemas.microsoft.com/office/powerpoint/2010/main" val="179368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2E023B4-1814-4AE2-B296-AF80795F7FC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The war brought new opportunities to women, such as the training offered to those who joined the Land Army (a) or the opening up of traditionally male occupations. In 1918, Eva Abbott (b) was one of many new women workers on the Erie Railroad. However, once the war ended and veterans returned home, these opportunities largely disappeared. (credit b: modification of work by U.S. Department of Labor)</a:t>
            </a:r>
          </a:p>
        </p:txBody>
      </p:sp>
      <p:pic>
        <p:nvPicPr>
          <p:cNvPr id="9" name="Figure" descr="Poster (a) depicts three women dressed for farm work. The middle woman is mounted on horseback, carrying a large American flag, with a farm visible around her. Beside her walk two women carrying a large basket of produce between them. The text reads “The Women’s Land Army of America. Training School. University of Virginia. June 15 to September 15. Courses two weeks. Tuition free. Board $5.00 per week. Apply Woman’s Land Army. U.S. Employment Service. 910 E. Main Street. Richmond, VA.” Photograph (b) shows shows Eva Abbott, a female worker, oiling one of the Erie Railroad’s locomotives."/>
          <p:cNvPicPr>
            <a:picLocks noGrp="1" noChangeAspect="1"/>
          </p:cNvPicPr>
          <p:nvPr>
            <p:ph type="pic" sz="quarter" idx="13"/>
          </p:nvPr>
        </p:nvPicPr>
        <p:blipFill>
          <a:blip r:embed="rId2"/>
          <a:stretch>
            <a:fillRect/>
          </a:stretch>
        </p:blipFill>
        <p:spPr>
          <a:xfrm>
            <a:off x="2009041" y="1122386"/>
            <a:ext cx="495922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2B4FF63-5F51-4528-9C9E-5E58936A904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African American soldiers suffered under segregation and second-class treatment in the military. Still, the 369th Infantry earned recognition and reward for its valor in service both in France and the United States.</a:t>
            </a:r>
          </a:p>
        </p:txBody>
      </p:sp>
      <p:pic>
        <p:nvPicPr>
          <p:cNvPr id="9" name="Figure" descr="An illustration depicts the 369th Infantry charging the Germans in the woods."/>
          <p:cNvPicPr>
            <a:picLocks noGrp="1" noChangeAspect="1"/>
          </p:cNvPicPr>
          <p:nvPr>
            <p:ph type="pic" sz="quarter" idx="13"/>
          </p:nvPr>
        </p:nvPicPr>
        <p:blipFill>
          <a:blip r:embed="rId2"/>
          <a:stretch>
            <a:fillRect/>
          </a:stretch>
        </p:blipFill>
        <p:spPr>
          <a:xfrm>
            <a:off x="1521204" y="1122386"/>
            <a:ext cx="593490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95D451B-CE14-42D1-9EE3-1CA05A01178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Surrounded by prominent “dry workers,” Governor James P. Goodrich of Indiana signs a statewide bill to prohibit alcohol.</a:t>
            </a:r>
          </a:p>
        </p:txBody>
      </p:sp>
      <p:pic>
        <p:nvPicPr>
          <p:cNvPr id="9" name="Figure" descr="A photograph depicts Governor James P. Goodrich signing a bill, surrounded by a large group of men and women."/>
          <p:cNvPicPr>
            <a:picLocks noGrp="1" noChangeAspect="1"/>
          </p:cNvPicPr>
          <p:nvPr>
            <p:ph type="pic" sz="quarter" idx="13"/>
          </p:nvPr>
        </p:nvPicPr>
        <p:blipFill>
          <a:blip r:embed="rId2"/>
          <a:stretch>
            <a:fillRect/>
          </a:stretch>
        </p:blipFill>
        <p:spPr>
          <a:xfrm>
            <a:off x="2102243" y="1168106"/>
            <a:ext cx="477282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F435533-7C05-4929-B708-49EC0EE8CC3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Suffragists picketed the White House in 1917, leveraging the war and America’s stance on democracy to urge Woodrow Wilson to support an amendment giving women the right to vote.</a:t>
            </a:r>
          </a:p>
        </p:txBody>
      </p:sp>
      <p:pic>
        <p:nvPicPr>
          <p:cNvPr id="9" name="Figure" descr="A photograph shows two suffragists standing in front of the White House gate, holding a large sign between them. The text of the sign reads as follows: “President Wilson and Envoy Root are deceiving Russia. They say ‘We are a democracy. Help us win a world war so that democracies may survive.’ We, the women of America tell you that America is not a democracy. Twenty million American Women are denied the right to vote. President Wilson is the chief opponent of their national enfranchisement. Help us make this nation really free. Tell our government that it must liberate its people before it can claim Russia as an ally.”"/>
          <p:cNvPicPr>
            <a:picLocks noGrp="1" noChangeAspect="1"/>
          </p:cNvPicPr>
          <p:nvPr>
            <p:ph type="pic" sz="quarter" idx="13"/>
          </p:nvPr>
        </p:nvPicPr>
        <p:blipFill>
          <a:blip r:embed="rId2"/>
          <a:stretch>
            <a:fillRect/>
          </a:stretch>
        </p:blipFill>
        <p:spPr>
          <a:xfrm>
            <a:off x="2228676" y="1122386"/>
            <a:ext cx="451995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70AFC7C-E6C0-46C9-A5ED-5AD95500BE8F}"/>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U.S. soldiers run past fallen Germans on their way to a bunker. In World War I, for the first time, photographs of the battles brought the war vividly to life for those at home.</a:t>
            </a:r>
          </a:p>
        </p:txBody>
      </p:sp>
      <p:pic>
        <p:nvPicPr>
          <p:cNvPr id="9" name="Figure" descr="A photograph shows two U.S. soldiers running past fallen Germans on their way to a bunker."/>
          <p:cNvPicPr>
            <a:picLocks noGrp="1" noChangeAspect="1"/>
          </p:cNvPicPr>
          <p:nvPr>
            <p:ph type="pic" sz="quarter" idx="13"/>
          </p:nvPr>
        </p:nvPicPr>
        <p:blipFill>
          <a:blip r:embed="rId2"/>
          <a:stretch>
            <a:fillRect/>
          </a:stretch>
        </p:blipFill>
        <p:spPr>
          <a:xfrm>
            <a:off x="2687827" y="1122386"/>
            <a:ext cx="360165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BEDA4B7-7354-4283-BED7-E8F8DF932B0E}"/>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map shows the western front at the end of the war, as the Allied Forces decisively break the German line.</a:t>
            </a:r>
          </a:p>
        </p:txBody>
      </p:sp>
      <p:pic>
        <p:nvPicPr>
          <p:cNvPr id="9" name="Figure" descr="A map shows the western front at the end of the war, as the Allied Forces decisively break the German line."/>
          <p:cNvPicPr>
            <a:picLocks noGrp="1" noChangeAspect="1"/>
          </p:cNvPicPr>
          <p:nvPr>
            <p:ph type="pic" sz="quarter" idx="13"/>
          </p:nvPr>
        </p:nvPicPr>
        <p:blipFill>
          <a:blip r:embed="rId2"/>
          <a:stretch>
            <a:fillRect/>
          </a:stretch>
        </p:blipFill>
        <p:spPr>
          <a:xfrm>
            <a:off x="2206000" y="1122386"/>
            <a:ext cx="456531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8332796-3E71-45DB-A86C-040C090CC7CC}"/>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photograph of U.S. soldiers in a trench hardly begins to capture the brutal conditions of trench warfare, where disease, rats, mud, and hunger plagued the men.</a:t>
            </a:r>
          </a:p>
        </p:txBody>
      </p:sp>
      <p:pic>
        <p:nvPicPr>
          <p:cNvPr id="9" name="Figure" descr="A photograph shows several U.S. soldiers sitting and standing in a trench."/>
          <p:cNvPicPr>
            <a:picLocks noGrp="1" noChangeAspect="1"/>
          </p:cNvPicPr>
          <p:nvPr>
            <p:ph type="pic" sz="quarter" idx="13"/>
          </p:nvPr>
        </p:nvPicPr>
        <p:blipFill>
          <a:blip r:embed="rId2"/>
          <a:stretch>
            <a:fillRect/>
          </a:stretch>
        </p:blipFill>
        <p:spPr>
          <a:xfrm>
            <a:off x="1656648" y="1122386"/>
            <a:ext cx="566401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BD32CE6-FA8B-4773-8A30-8E96054E2BF8}"/>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The Paris Peace Conference held the largest number of world leaders in one place to date. The photograph shows (from left to right) Prime Minister David Lloyd George of Great Britain; Vittorio Emanuele Orlando, prime minister of Italy; Georges Clemenceau, prime minister of France; and President Woodrow Wilson discussing the terms of the peace.</a:t>
            </a:r>
          </a:p>
        </p:txBody>
      </p:sp>
      <p:pic>
        <p:nvPicPr>
          <p:cNvPr id="9" name="Figure" descr="A photograph shows David Lloyd George, Vittorio Orlando, Georges Clemenceau, and Woodrow Wilson conversing outside of a building at the Paris Peace Conference."/>
          <p:cNvPicPr>
            <a:picLocks noGrp="1" noChangeAspect="1"/>
          </p:cNvPicPr>
          <p:nvPr>
            <p:ph type="pic" sz="quarter" idx="13"/>
          </p:nvPr>
        </p:nvPicPr>
        <p:blipFill>
          <a:blip r:embed="rId2"/>
          <a:stretch>
            <a:fillRect/>
          </a:stretch>
        </p:blipFill>
        <p:spPr>
          <a:xfrm>
            <a:off x="2432891" y="1122386"/>
            <a:ext cx="411152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EFC86E1-6932-4DE2-A4F0-32154F981599}"/>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i="1" dirty="0"/>
              <a:t>Return of the Useless </a:t>
            </a:r>
            <a:r>
              <a:rPr lang="en-US" sz="1600" dirty="0"/>
              <a:t>(1918), by George Bellows, is an example of a kind of artistic imagery used to galvanize reluctant Americans into joining World War I. The scene shows German soldiers unloading and mistreating imprisoned civilians after their return home to Belgium from German forced-labor camps.</a:t>
            </a:r>
          </a:p>
        </p:txBody>
      </p:sp>
      <p:pic>
        <p:nvPicPr>
          <p:cNvPr id="9" name="Figure" descr="A painting depicts German soldiers unloading a group of ailing prisoners from a boxcar. A German soldier prepares to strike one man, who lies on the ground, with the butt of a rifle; the prisoner holds a hand up in defense, while a young woman exiting the boxcar watches in horror. Inside the boxcar, an elderly man holds up an ill young woman. Another woman sits on the ground holding a child."/>
          <p:cNvPicPr>
            <a:picLocks noGrp="1" noChangeAspect="1"/>
          </p:cNvPicPr>
          <p:nvPr>
            <p:ph type="pic" sz="quarter" idx="13"/>
          </p:nvPr>
        </p:nvPicPr>
        <p:blipFill>
          <a:blip r:embed="rId2"/>
          <a:stretch>
            <a:fillRect/>
          </a:stretch>
        </p:blipFill>
        <p:spPr>
          <a:xfrm>
            <a:off x="2533028" y="1122386"/>
            <a:ext cx="391125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4C69A03-B503-493F-94B0-19C0EDC7C15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flu pandemic that came home with the returning troops swept through the United States, as evidenced by this overcrowded flu ward at Camp Funstun, Kansas, adding another trauma onto the recovering postwar psyche.</a:t>
            </a:r>
          </a:p>
        </p:txBody>
      </p:sp>
      <p:pic>
        <p:nvPicPr>
          <p:cNvPr id="9" name="Figure" descr="A photograph shows a massive hospital ward filled with flu victims."/>
          <p:cNvPicPr>
            <a:picLocks noGrp="1" noChangeAspect="1"/>
          </p:cNvPicPr>
          <p:nvPr>
            <p:ph type="pic" sz="quarter" idx="13"/>
          </p:nvPr>
        </p:nvPicPr>
        <p:blipFill>
          <a:blip r:embed="rId2"/>
          <a:stretch>
            <a:fillRect/>
          </a:stretch>
        </p:blipFill>
        <p:spPr>
          <a:xfrm>
            <a:off x="2127016" y="1122386"/>
            <a:ext cx="472327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08C6D2F-FE65-4D94-BBF2-7DC051B1E975}"/>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Riots broke out in Chicago in the wake of the stoning of a black boy. After two weeks, thirty-eight more people had died, some were stoned (a), and many had to abandon their vandalized homes (b).</a:t>
            </a:r>
          </a:p>
        </p:txBody>
      </p:sp>
      <p:pic>
        <p:nvPicPr>
          <p:cNvPr id="9" name="Figure" descr="Photograph (a) shows a black man lying on the ground as two white men, one of whom can be seen wielding a large rock, stand above him. Photograph (b) shows members of a black family carrying possessions out of their vandalized home, guarded by police officers."/>
          <p:cNvPicPr>
            <a:picLocks noGrp="1" noChangeAspect="1"/>
          </p:cNvPicPr>
          <p:nvPr>
            <p:ph type="pic" sz="quarter" idx="13"/>
          </p:nvPr>
        </p:nvPicPr>
        <p:blipFill>
          <a:blip r:embed="rId2"/>
          <a:stretch>
            <a:fillRect/>
          </a:stretch>
        </p:blipFill>
        <p:spPr>
          <a:xfrm>
            <a:off x="909037" y="1122386"/>
            <a:ext cx="715923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23.20</a:t>
            </a:r>
          </a:p>
        </p:txBody>
      </p:sp>
    </p:spTree>
    <p:extLst>
      <p:ext uri="{BB962C8B-B14F-4D97-AF65-F5344CB8AC3E}">
        <p14:creationId xmlns:p14="http://schemas.microsoft.com/office/powerpoint/2010/main" val="103999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4545087-4C7F-4AFD-B66C-1E4CBE25C85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Some Americans feared that labor strikes were the first step on a path that led ultimately to Bolshevik revolutions and chaos. This political cartoon depicts that fear.</a:t>
            </a:r>
          </a:p>
        </p:txBody>
      </p:sp>
      <p:pic>
        <p:nvPicPr>
          <p:cNvPr id="6" name="Figure" descr="A political cartoon entitled, “Step by Step” shows a staircase whose steps are labeled “Strikes-Walk Outs;” “Disorder-Riots;” “Bolshevism-Murders;” and finally, “Chaos.” The landing at the bottom of the staircase bears a large question mark. At the top of the stairs, the leg and foot of someone about to descend are visible; the leg is labeled “Labor.”"/>
          <p:cNvPicPr>
            <a:picLocks noGrp="1" noChangeAspect="1"/>
          </p:cNvPicPr>
          <p:nvPr>
            <p:ph type="pic" sz="quarter" idx="13"/>
          </p:nvPr>
        </p:nvPicPr>
        <p:blipFill>
          <a:blip r:embed="rId2"/>
          <a:stretch>
            <a:fillRect/>
          </a:stretch>
        </p:blipFill>
        <p:spPr>
          <a:xfrm>
            <a:off x="475349" y="1108075"/>
            <a:ext cx="3995951"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23.21</a:t>
            </a:r>
          </a:p>
        </p:txBody>
      </p:sp>
    </p:spTree>
    <p:extLst>
      <p:ext uri="{BB962C8B-B14F-4D97-AF65-F5344CB8AC3E}">
        <p14:creationId xmlns:p14="http://schemas.microsoft.com/office/powerpoint/2010/main" val="328509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F06D33C-5351-43EE-90E6-8CF1A82A717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cartoon advocates for a restrictive immigration policy, recommending the United States “close the gate” on undesirable (and presumably dangerous) immigrants.</a:t>
            </a:r>
          </a:p>
        </p:txBody>
      </p:sp>
      <p:pic>
        <p:nvPicPr>
          <p:cNvPr id="9" name="Figure" descr="A cartoon entitled “Close the Gate” shows a person, whose head is a bomb, walking through a gate labeled “U.S.” The open door to the gate is labeled “Immigration Restrictions.” The person carries a suitcase and blanket roll, the latter of which is labeled “Undesirable.”"/>
          <p:cNvPicPr>
            <a:picLocks noGrp="1" noChangeAspect="1"/>
          </p:cNvPicPr>
          <p:nvPr>
            <p:ph type="pic" sz="quarter" idx="13"/>
          </p:nvPr>
        </p:nvPicPr>
        <p:blipFill>
          <a:blip r:embed="rId2"/>
          <a:stretch>
            <a:fillRect/>
          </a:stretch>
        </p:blipFill>
        <p:spPr>
          <a:xfrm>
            <a:off x="2711276" y="1122386"/>
            <a:ext cx="355475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23.22</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D4080EB-DB5F-446E-8974-8878A480EE1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914, Archduke Franz Ferdinand is assassinated in Sarajevo, and World War I begins in Europe; a painting of Ferdinand’s assassination is shown. In 1915, a German U-boat sinks the RMS Lusitania; an illustration of the Lusitania’s destruction is shown. In 1916, Pancho Villa’s forces attack Columbus, New Mexico; a photograph of Pancho Villa is shown. In 1917, Germany sends the secret Zimmermann telegram, Woodrow Wilson delivers the Peace without Victory speech, and the U.S. declares war on Germany; images of the decoded text of the Zimmermann telegram, and of President Woodrow Wilson asking Congress to declare war on Germany are shown. In 1918, U.S. soldiers engage Germans in the Argonne forest, and Wilson issues his Fourteen Points; an illustration of the 369th Infantry fighting in the forest is shown. In 1919, the Treaty of Versailles officially ends World War I."/>
          <p:cNvPicPr>
            <a:picLocks noGrp="1" noChangeAspect="1"/>
          </p:cNvPicPr>
          <p:nvPr>
            <p:ph type="pic" sz="quarter" idx="13"/>
          </p:nvPr>
        </p:nvPicPr>
        <p:blipFill>
          <a:blip r:embed="rId2"/>
          <a:stretch>
            <a:fillRect/>
          </a:stretch>
        </p:blipFill>
        <p:spPr>
          <a:xfrm>
            <a:off x="979587" y="1122386"/>
            <a:ext cx="701813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F2AADA1-BF7E-4A4C-BF98-343D71D999A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While Wilson strove to be less of an interventionist, he found that to be more difficult in practice than in theory. Here, a political cartoon depicts him as a rather hapless cowboy, unclear on how to harness a foreign challenge, in this case, Mexico.</a:t>
            </a:r>
          </a:p>
        </p:txBody>
      </p:sp>
      <p:pic>
        <p:nvPicPr>
          <p:cNvPr id="6" name="Figure" descr="A cartoon entitled “The Broncho-Buster” depicts Woodrow Wilson dressed as a cowboy, holding a book that is open to a page headed “Theory of Equitation.” A saddle is at his feet. A saddleless horse wanders nearby with “Mexico” printed on its rear end. The caption reads “President Woodrow Wilson. ‘I wonder what I do next.’”"/>
          <p:cNvPicPr>
            <a:picLocks noGrp="1" noChangeAspect="1"/>
          </p:cNvPicPr>
          <p:nvPr>
            <p:ph type="pic" sz="quarter" idx="13"/>
          </p:nvPr>
        </p:nvPicPr>
        <p:blipFill>
          <a:blip r:embed="rId2"/>
          <a:stretch>
            <a:fillRect/>
          </a:stretch>
        </p:blipFill>
        <p:spPr>
          <a:xfrm>
            <a:off x="515423" y="1108075"/>
            <a:ext cx="3915803"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23.3</a:t>
            </a:r>
          </a:p>
        </p:txBody>
      </p:sp>
    </p:spTree>
    <p:extLst>
      <p:ext uri="{BB962C8B-B14F-4D97-AF65-F5344CB8AC3E}">
        <p14:creationId xmlns:p14="http://schemas.microsoft.com/office/powerpoint/2010/main" val="328509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429BA28-A1CD-4CF9-A130-83995B6AA66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Pancho Villa, a Mexican rebel who Wilson supported, then ultimately turned from, attempted an attack on the United States in retaliation. Wilson’s actions in Mexico were emblematic of how difficult it was to truly set the United States on a course of moral leadership.</a:t>
            </a:r>
          </a:p>
        </p:txBody>
      </p:sp>
      <p:pic>
        <p:nvPicPr>
          <p:cNvPr id="9" name="Figure" descr="A photograph of Pancho Villa is shown."/>
          <p:cNvPicPr>
            <a:picLocks noGrp="1" noChangeAspect="1"/>
          </p:cNvPicPr>
          <p:nvPr>
            <p:ph type="pic" sz="quarter" idx="13"/>
          </p:nvPr>
        </p:nvPicPr>
        <p:blipFill>
          <a:blip r:embed="rId2"/>
          <a:stretch>
            <a:fillRect/>
          </a:stretch>
        </p:blipFill>
        <p:spPr>
          <a:xfrm>
            <a:off x="1863602" y="1122386"/>
            <a:ext cx="525010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9BFA629-BC3A-4C11-B6A7-104A16059AB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torpedoing and sinking of the </a:t>
            </a:r>
            <a:r>
              <a:rPr lang="en-US" sz="1600" i="1" dirty="0"/>
              <a:t>Lusitania, </a:t>
            </a:r>
            <a:r>
              <a:rPr lang="en-US" sz="1600" dirty="0"/>
              <a:t>depicted in the English drawing above (a), resulted in the death over twelve hundred civilians and was an international incident that shifted American sentiment as to their potential role in the war, as illustrated in a British recruiting poster (b).</a:t>
            </a:r>
          </a:p>
        </p:txBody>
      </p:sp>
      <p:pic>
        <p:nvPicPr>
          <p:cNvPr id="9" name="Figure" descr="Drawing (a) depicts the destruction of the Lusitania. A British recruiting poster (b) reads “REMEMBER THE LUSITANIA. THE JURY’S VERDICT SAYS: ‘We find that the said deceased died from their prolonged immersion and exhaustion in the sea eight miles south-southwest of the Old Head of Kinsale on Friday, May 7th, 1915, owing to the sinking of the R.M.S. ‘Lusitania’ by a torpedo fired without warning from a German submarine. That this appalling crime was contrary to international law and the conventions of all civilized nations, and we therefore charge the officers of the said submarine and the Emperor and Government of Germany, under whose orders they acted, with the crime of wilful and wholesale murder before the tribunal of the civilized world.’ IT IS YOUR DUTY TO TAKE UP THE SWORD OF JUSTICE TO AVENGE THIS DEVIL'S WORK. ENLIST TO-DAY.”"/>
          <p:cNvPicPr>
            <a:picLocks noGrp="1" noChangeAspect="1"/>
          </p:cNvPicPr>
          <p:nvPr>
            <p:ph type="pic" sz="quarter" idx="13"/>
          </p:nvPr>
        </p:nvPicPr>
        <p:blipFill>
          <a:blip r:embed="rId2"/>
          <a:stretch>
            <a:fillRect/>
          </a:stretch>
        </p:blipFill>
        <p:spPr>
          <a:xfrm>
            <a:off x="858263" y="1122386"/>
            <a:ext cx="726078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D4CD073-BB57-484A-A9B8-31888191A0C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“The Temptation,” which appeared in the </a:t>
            </a:r>
            <a:r>
              <a:rPr lang="en-US" sz="1600" i="1" dirty="0"/>
              <a:t>Dallas Morning News </a:t>
            </a:r>
            <a:r>
              <a:rPr lang="en-US" sz="1600" dirty="0"/>
              <a:t>on March 2, 1917, shows Germany as the Devil, tempting Mexico to join their war effort against the United States in exchange for the return of land formerly belonging to Mexico. The prospect of such a move made it all but impossible for Wilson to avoid war. (credit: Library of Congress)</a:t>
            </a:r>
          </a:p>
        </p:txBody>
      </p:sp>
      <p:pic>
        <p:nvPicPr>
          <p:cNvPr id="9" name="Figure" descr="A cartoon entitled “The Temptation” shows the Devil holding a bag of coins and gesturing toward a place on the ground where a portion of a U.S. map—including Texas, New Mexico, and Arizona—is drawn. In front of him stands a man in Mexican dress."/>
          <p:cNvPicPr>
            <a:picLocks noGrp="1" noChangeAspect="1"/>
          </p:cNvPicPr>
          <p:nvPr>
            <p:ph type="pic" sz="quarter" idx="13"/>
          </p:nvPr>
        </p:nvPicPr>
        <p:blipFill>
          <a:blip r:embed="rId2"/>
          <a:stretch>
            <a:fillRect/>
          </a:stretch>
        </p:blipFill>
        <p:spPr>
          <a:xfrm>
            <a:off x="2797171" y="1122386"/>
            <a:ext cx="338296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E8C50C7-3BD5-46A7-8AC8-886581A2CFFF}"/>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While many young men were eager to join the war effort, there were a sizable number who did not want to join, either due to a moral objection or simply because they did not want to fight in a war that seemed far from American interests. (credit: Library of Congress)</a:t>
            </a:r>
          </a:p>
        </p:txBody>
      </p:sp>
      <p:pic>
        <p:nvPicPr>
          <p:cNvPr id="9" name="Figure" descr="A photograph shows a group of young men registering for military conscription."/>
          <p:cNvPicPr>
            <a:picLocks noGrp="1" noChangeAspect="1"/>
          </p:cNvPicPr>
          <p:nvPr>
            <p:ph type="pic" sz="quarter" idx="13"/>
          </p:nvPr>
        </p:nvPicPr>
        <p:blipFill>
          <a:blip r:embed="rId2"/>
          <a:stretch>
            <a:fillRect/>
          </a:stretch>
        </p:blipFill>
        <p:spPr>
          <a:xfrm>
            <a:off x="2265483" y="1122386"/>
            <a:ext cx="444634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E359B94-8C78-430E-A690-D2A4A3E4882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With massive propaganda campaigns linking rationing and frugality to patriotism, the government sought to ensure adequate supplies to fight the war.</a:t>
            </a:r>
          </a:p>
        </p:txBody>
      </p:sp>
      <p:pic>
        <p:nvPicPr>
          <p:cNvPr id="6" name="Figure" descr="A poster shows a drawing of a young white woman with her arms outstretched toward the viewer. She wears an American flag wrapped around her body and a matching cap. The text reads “Be patriotic. Sign your country’s pledge to save the food. U.S. Food Administration.”"/>
          <p:cNvPicPr>
            <a:picLocks noGrp="1" noChangeAspect="1"/>
          </p:cNvPicPr>
          <p:nvPr>
            <p:ph type="pic" sz="quarter" idx="13"/>
          </p:nvPr>
        </p:nvPicPr>
        <p:blipFill>
          <a:blip r:embed="rId2"/>
          <a:stretch>
            <a:fillRect/>
          </a:stretch>
        </p:blipFill>
        <p:spPr>
          <a:xfrm>
            <a:off x="646299" y="1108075"/>
            <a:ext cx="3654051"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23.8</a:t>
            </a:r>
          </a:p>
        </p:txBody>
      </p:sp>
    </p:spTree>
    <p:extLst>
      <p:ext uri="{BB962C8B-B14F-4D97-AF65-F5344CB8AC3E}">
        <p14:creationId xmlns:p14="http://schemas.microsoft.com/office/powerpoint/2010/main" val="32850963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336</TotalTime>
  <Words>2220</Words>
  <Application>Microsoft Office PowerPoint</Application>
  <PresentationFormat>On-screen Show (4:3)</PresentationFormat>
  <Paragraphs>68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Black</vt:lpstr>
      <vt:lpstr>Calibri</vt:lpstr>
      <vt:lpstr>Essential</vt:lpstr>
      <vt:lpstr>U.S. HISTORY</vt:lpstr>
      <vt:lpstr>Figure 23.1</vt:lpstr>
      <vt:lpstr>Figure 23.2</vt:lpstr>
      <vt:lpstr>Figure 23.3</vt:lpstr>
      <vt:lpstr>Figure 23.4</vt:lpstr>
      <vt:lpstr>Figure 23.5</vt:lpstr>
      <vt:lpstr>Figure 23.6</vt:lpstr>
      <vt:lpstr>Figure 23.7</vt:lpstr>
      <vt:lpstr>Figure 23.8</vt:lpstr>
      <vt:lpstr>Figure 23.9</vt:lpstr>
      <vt:lpstr>Figure 23.10</vt:lpstr>
      <vt:lpstr>Figure 23.11</vt:lpstr>
      <vt:lpstr>Figure 23.12</vt:lpstr>
      <vt:lpstr>Figure 23.13</vt:lpstr>
      <vt:lpstr>Figure 23.14</vt:lpstr>
      <vt:lpstr>Figure 23.15</vt:lpstr>
      <vt:lpstr>Figure 23.16</vt:lpstr>
      <vt:lpstr>Figure 23.17</vt:lpstr>
      <vt:lpstr>Figure 23.18</vt:lpstr>
      <vt:lpstr>Figure 23.19</vt:lpstr>
      <vt:lpstr>Figure 23.20</vt:lpstr>
      <vt:lpstr>Figure 23.21</vt:lpstr>
      <vt:lpstr>Figure 23.22</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23 - Americans and the Great War, 1914-1919</dc:title>
  <dc:creator>Spuddy McSpare</dc:creator>
  <cp:lastModifiedBy>Conversion_07</cp:lastModifiedBy>
  <cp:revision>42</cp:revision>
  <dcterms:created xsi:type="dcterms:W3CDTF">2012-06-04T02:13:36Z</dcterms:created>
  <dcterms:modified xsi:type="dcterms:W3CDTF">2017-09-11T14:45:08Z</dcterms:modified>
</cp:coreProperties>
</file>