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9"/>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591" autoAdjust="0"/>
  </p:normalViewPr>
  <p:slideViewPr>
    <p:cSldViewPr snapToGrid="0" snapToObjects="1">
      <p:cViewPr varScale="1">
        <p:scale>
          <a:sx n="105" d="100"/>
          <a:sy n="105" d="100"/>
        </p:scale>
        <p:origin x="4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06050"/>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17 Go West Young Man! Westward Expansion, 1840-1900</a:t>
            </a:r>
          </a:p>
          <a:p>
            <a:pPr algn="ctr"/>
            <a:r>
              <a:rPr lang="en-US" sz="1600" cap="none" dirty="0">
                <a:solidFill>
                  <a:schemeClr val="tx1"/>
                </a:solidFill>
                <a:latin typeface="+mn-lt"/>
              </a:rPr>
              <a:t>PowerPoint Image Slideshow</a:t>
            </a:r>
          </a:p>
        </p:txBody>
      </p:sp>
      <p:sp>
        <p:nvSpPr>
          <p:cNvPr id="7" name="Title">
            <a:extLst>
              <a:ext uri="{FF2B5EF4-FFF2-40B4-BE49-F238E27FC236}">
                <a16:creationId xmlns:a16="http://schemas.microsoft.com/office/drawing/2014/main" id="{5D262BC9-81FC-4DCC-A837-00D559371CC3}"/>
              </a:ext>
            </a:extLst>
          </p:cNvPr>
          <p:cNvSpPr>
            <a:spLocks noGrp="1"/>
          </p:cNvSpPr>
          <p:nvPr>
            <p:ph type="title" idx="4294967295"/>
          </p:nvPr>
        </p:nvSpPr>
        <p:spPr>
          <a:xfrm>
            <a:off x="0" y="690286"/>
            <a:ext cx="9144000" cy="734641"/>
          </a:xfrm>
        </p:spPr>
        <p:txBody>
          <a:bodyPr>
            <a:normAutofit/>
          </a:bodyPr>
          <a:lstStyle/>
          <a:p>
            <a:pPr algn="ctr"/>
            <a:r>
              <a:rPr lang="en-US" sz="3600" dirty="0"/>
              <a:t>U.S.</a:t>
            </a:r>
            <a:r>
              <a:rPr lang="en-US" sz="3600" baseline="0" dirty="0"/>
              <a:t> HISTORY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9338ED1-0EEF-4D4E-9788-2CBBCE823A5E}"/>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first gold prospectors in the 1850s and 1860s worked with easily portable tools that allowed anyone to follow their dream and strike it rich (a). It didn’t take long for the most accessible minerals to be stripped, making way for large mining operations, including hydraulic mining, where high-pressure water jets removed sediment and rocks (b).</a:t>
            </a:r>
          </a:p>
        </p:txBody>
      </p:sp>
      <p:pic>
        <p:nvPicPr>
          <p:cNvPr id="9" name="Figure" descr="Image (a) is a photograph of three prospectors kneeling beside a stream and panning for gold. Image (b) is a photograph of a two laborers engaged in hydraulic mining, with a massive expanse of rock spread out before them."/>
          <p:cNvPicPr>
            <a:picLocks noGrp="1" noChangeAspect="1"/>
          </p:cNvPicPr>
          <p:nvPr>
            <p:ph type="pic" sz="quarter" idx="13"/>
          </p:nvPr>
        </p:nvPicPr>
        <p:blipFill>
          <a:blip r:embed="rId2"/>
          <a:stretch>
            <a:fillRect/>
          </a:stretch>
        </p:blipFill>
        <p:spPr>
          <a:xfrm>
            <a:off x="457199" y="1440738"/>
            <a:ext cx="8062913" cy="2863367"/>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E39E9A7-C53F-46ED-B507-6F43364C7A85}"/>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Cattle drives were an integral part of western expansion. Cowboys worked long hours in the saddle, driving hardy longhorns to railroad towns that could ship the meat back east.</a:t>
            </a:r>
          </a:p>
        </p:txBody>
      </p:sp>
      <p:pic>
        <p:nvPicPr>
          <p:cNvPr id="9" name="Figure" descr="A photograph shows a cattle drive, with a single mounted cowboy in the forefront and a large herd of cattle grazing before him."/>
          <p:cNvPicPr>
            <a:picLocks noGrp="1" noChangeAspect="1"/>
          </p:cNvPicPr>
          <p:nvPr>
            <p:ph type="pic" sz="quarter" idx="13"/>
          </p:nvPr>
        </p:nvPicPr>
        <p:blipFill>
          <a:blip r:embed="rId2"/>
          <a:stretch>
            <a:fillRect/>
          </a:stretch>
        </p:blipFill>
        <p:spPr>
          <a:xfrm>
            <a:off x="2535826" y="1122386"/>
            <a:ext cx="390565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7CE9E7D-27E6-495D-9D5B-6B2BB87F37CC}"/>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Joseph Glidden’s invention of barbed wire in 1873 made him rich, changing the face of the American West forever. (credit: modification of work by the U.S. Department of Commerce)</a:t>
            </a:r>
          </a:p>
        </p:txBody>
      </p:sp>
      <p:pic>
        <p:nvPicPr>
          <p:cNvPr id="6" name="Figure" descr="A diagram illustrates the construction of barbed wire."/>
          <p:cNvPicPr>
            <a:picLocks noGrp="1" noChangeAspect="1"/>
          </p:cNvPicPr>
          <p:nvPr>
            <p:ph type="pic" sz="quarter" idx="13"/>
          </p:nvPr>
        </p:nvPicPr>
        <p:blipFill>
          <a:blip r:embed="rId2"/>
          <a:stretch>
            <a:fillRect/>
          </a:stretch>
        </p:blipFill>
        <p:spPr>
          <a:xfrm>
            <a:off x="660838" y="1108075"/>
            <a:ext cx="3624974"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17.11</a:t>
            </a:r>
          </a:p>
        </p:txBody>
      </p:sp>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A4E3E1D-CCA4-48E2-B993-FEA6CF231900}"/>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towns that sprouted up around gold strikes existed first and foremost as places for the men who struck it rich to spend their money. Stores, saloons, and brothels were among the first businesses to arrive. The combination of lawlessness, vice, and money often made for a dangerous mix.</a:t>
            </a:r>
          </a:p>
        </p:txBody>
      </p:sp>
      <p:pic>
        <p:nvPicPr>
          <p:cNvPr id="9" name="Figure" descr="A photograph shows the interior of a saloon. Several chairs constructed of wood, hides, and antlers sit in front of a bar. Several customers sit or stand at the bar. Another man stands behind the bar, along with bottles of liquor, several framed images, and a variety of decorations and wall hangings."/>
          <p:cNvPicPr>
            <a:picLocks noGrp="1" noChangeAspect="1"/>
          </p:cNvPicPr>
          <p:nvPr>
            <p:ph type="pic" sz="quarter" idx="13"/>
          </p:nvPr>
        </p:nvPicPr>
        <p:blipFill>
          <a:blip r:embed="rId2"/>
          <a:stretch>
            <a:fillRect/>
          </a:stretch>
        </p:blipFill>
        <p:spPr>
          <a:xfrm>
            <a:off x="2085438" y="1122386"/>
            <a:ext cx="480643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827F2B8-F63D-40C2-AB09-F0D0C19440AA}"/>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hotograph of Sitting Bull."/>
          <p:cNvPicPr>
            <a:picLocks noGrp="1" noChangeAspect="1"/>
          </p:cNvPicPr>
          <p:nvPr>
            <p:ph type="pic" sz="quarter" idx="13"/>
          </p:nvPr>
        </p:nvPicPr>
        <p:blipFill>
          <a:blip r:embed="rId2"/>
          <a:stretch>
            <a:fillRect/>
          </a:stretch>
        </p:blipFill>
        <p:spPr>
          <a:xfrm>
            <a:off x="5047835" y="1108075"/>
            <a:ext cx="2913892"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iconic figure who led the battle at Little Bighorn River, Sitting Bull led Indians in what was their largest victory against American settlers. While the battle was a rout by the Sioux over Custer’s troops, the ultimate outcome for his tribe and the men who had joined him was one of constant harassment, arrest, and death at the hands of federal troops.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17.13</a:t>
            </a:r>
          </a:p>
        </p:txBody>
      </p:sp>
    </p:spTree>
    <p:extLst>
      <p:ext uri="{BB962C8B-B14F-4D97-AF65-F5344CB8AC3E}">
        <p14:creationId xmlns:p14="http://schemas.microsoft.com/office/powerpoint/2010/main" val="17936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4358FF8-B11C-4BA3-911C-041725696CD7}"/>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federal government’s policy towards the Indians shifted in the late 1880s from relocating them to assimilating them into the American ideal. Indians were given land in exchange for renouncing their tribe, traditional clothing, and way of life.</a:t>
            </a:r>
          </a:p>
        </p:txBody>
      </p:sp>
      <p:pic>
        <p:nvPicPr>
          <p:cNvPr id="9" name="Figure" descr="A photograph shows a large, posed group of Native American children at an Indian school. The girls sit in the front in collared dresses. The boys stand at the back in button-down shirts and slacks."/>
          <p:cNvPicPr>
            <a:picLocks noGrp="1" noChangeAspect="1"/>
          </p:cNvPicPr>
          <p:nvPr>
            <p:ph type="pic" sz="quarter" idx="13"/>
          </p:nvPr>
        </p:nvPicPr>
        <p:blipFill>
          <a:blip r:embed="rId2"/>
          <a:stretch>
            <a:fillRect/>
          </a:stretch>
        </p:blipFill>
        <p:spPr>
          <a:xfrm>
            <a:off x="1468683" y="1122386"/>
            <a:ext cx="603994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4258F7C-CB53-4217-BA1E-5E627632D294}"/>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Building the railroads was dangerous and backbreaking work. On the western railroad line, Chinese migrants, along with other nonwhite workers, were often given the most difficult and dangerous jobs of all.</a:t>
            </a:r>
          </a:p>
        </p:txBody>
      </p:sp>
      <p:pic>
        <p:nvPicPr>
          <p:cNvPr id="9" name="Figure" descr="A drawing shows a group of Chinese laborers building a railroad. Several of the workers are conversing with one another."/>
          <p:cNvPicPr>
            <a:picLocks noGrp="1" noChangeAspect="1"/>
          </p:cNvPicPr>
          <p:nvPr>
            <p:ph type="pic" sz="quarter" idx="13"/>
          </p:nvPr>
        </p:nvPicPr>
        <p:blipFill>
          <a:blip r:embed="rId2"/>
          <a:stretch>
            <a:fillRect/>
          </a:stretch>
        </p:blipFill>
        <p:spPr>
          <a:xfrm>
            <a:off x="2765136" y="1122386"/>
            <a:ext cx="344703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BB6075A-E472-4E1E-BAEF-270375F9F75D}"/>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Mexican ranchers had worked the land in the American Southwest long before American “cowboys” arrived. In what ways might the Mexican </a:t>
            </a:r>
            <a:r>
              <a:rPr lang="en-US" sz="1600" i="1" dirty="0"/>
              <a:t>vaquero </a:t>
            </a:r>
            <a:r>
              <a:rPr lang="en-US" sz="1600" dirty="0"/>
              <a:t>pictured above have influenced the American cowboy?</a:t>
            </a:r>
          </a:p>
        </p:txBody>
      </p:sp>
      <p:pic>
        <p:nvPicPr>
          <p:cNvPr id="9" name="Figure" descr="A painting shows a Mexican vaquero mounted on a horse in front of a large dead animal, which he has lassoed with a rope."/>
          <p:cNvPicPr>
            <a:picLocks noGrp="1" noChangeAspect="1"/>
          </p:cNvPicPr>
          <p:nvPr>
            <p:ph type="pic" sz="quarter" idx="13"/>
          </p:nvPr>
        </p:nvPicPr>
        <p:blipFill>
          <a:blip r:embed="rId2"/>
          <a:stretch>
            <a:fillRect/>
          </a:stretch>
        </p:blipFill>
        <p:spPr>
          <a:xfrm>
            <a:off x="2110558" y="1122386"/>
            <a:ext cx="475619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17.16</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503BB62-74AE-408D-8EBF-37CD2B91B8F2}"/>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Widely held rhetoric of the nineteenth century suggested to Americans that it was their divine right and responsibility to settle the West with Protestant democratic values. Newspaper editor Horace Greely, who coined the phrase “Go west, young man,” encouraged Americans to fulfill this dream. Artists of the day depicted this western expansion in idealized landscapes that bore little resemblance to the difficulties of life on the trail.</a:t>
            </a:r>
          </a:p>
        </p:txBody>
      </p:sp>
      <p:pic>
        <p:nvPicPr>
          <p:cNvPr id="9" name="Figure" descr="A painting of westward expansion shows pioneer men, women, children, and mountain guides, both mounted and riding in wagons. The group heads west; several men point and gaze in the direction of their destination. The travelers are surrounded by a dramatic mountain landscape."/>
          <p:cNvPicPr>
            <a:picLocks noGrp="1" noChangeAspect="1"/>
          </p:cNvPicPr>
          <p:nvPr>
            <p:ph type="pic" sz="quarter" idx="13"/>
          </p:nvPr>
        </p:nvPicPr>
        <p:blipFill>
          <a:blip r:embed="rId2"/>
          <a:stretch>
            <a:fillRect/>
          </a:stretch>
        </p:blipFill>
        <p:spPr>
          <a:xfrm>
            <a:off x="1589824" y="1122386"/>
            <a:ext cx="579766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26EE0CB-6119-492D-9C38-7AF0E9E3395C}"/>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(credit “barbed wire”: modification of work by the U.S. Department of Commerce)</a:t>
            </a:r>
          </a:p>
        </p:txBody>
      </p:sp>
      <p:pic>
        <p:nvPicPr>
          <p:cNvPr id="9" name="Figure" descr="A timeline shows important events of the era. In 1848, the California Gold Rush begins; a photograph of three prospectors panning for gold by a stream is shown. In 1862, the Homestead Act and Pacific Railway Act are passed, and the Dakota War is fought; a photograph of a sod house is shown. In 1869, the first transcontinental railroad is completed; a photograph of the chief engineers of the Central Pacific and Union Pacific Railroads shaking hands at Promontory Point, surrounded by a crowd of workers, is shown. In 1873, barbed wire is invented; a diagram illustrating the construction of barbed wire is shown. In 1876, the Battle of Little Bighorn is fought. In 1882, the Chinese Exclusion Act is passed; a drawing of Chinese and African American railroad workers is shown."/>
          <p:cNvPicPr>
            <a:picLocks noGrp="1" noChangeAspect="1"/>
          </p:cNvPicPr>
          <p:nvPr>
            <p:ph type="pic" sz="quarter" idx="13"/>
          </p:nvPr>
        </p:nvPicPr>
        <p:blipFill>
          <a:blip r:embed="rId2"/>
          <a:stretch>
            <a:fillRect/>
          </a:stretch>
        </p:blipFill>
        <p:spPr>
          <a:xfrm>
            <a:off x="1050299" y="1122386"/>
            <a:ext cx="687671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3D49944-1667-4A0A-B99A-D19AC8EC416E}"/>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Hundreds of thousands of people travelled west on the Oregon, California, and Santa Fe Trails, but their numbers did not ensure their safety. Illness, starvation, and other dangers—both real and imagined— made survival hard. (credit: U.S. National Archives and Records Administration)</a:t>
            </a:r>
          </a:p>
        </p:txBody>
      </p:sp>
      <p:pic>
        <p:nvPicPr>
          <p:cNvPr id="9" name="Figure" descr="A drawing shows a long line of covered wagons crossing the desert, with several men mounted on horses riding on each side. The text reads, “Crossing the Great Salt Lake Desert. From Simpson’s Spring to Short Cut Pass, Granite Mountains in the Distance.”"/>
          <p:cNvPicPr>
            <a:picLocks noGrp="1" noChangeAspect="1"/>
          </p:cNvPicPr>
          <p:nvPr>
            <p:ph type="pic" sz="quarter" idx="13"/>
          </p:nvPr>
        </p:nvPicPr>
        <p:blipFill>
          <a:blip r:embed="rId2"/>
          <a:stretch>
            <a:fillRect/>
          </a:stretch>
        </p:blipFill>
        <p:spPr>
          <a:xfrm>
            <a:off x="2382131" y="1122386"/>
            <a:ext cx="421304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68577F8-30EE-4264-8F56-5023AC9BF61B}"/>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“Golden Spike” connecting the country by rail was driven into the ground in Promontory Point, Utah, in 1869. The completion of the first transcontinental railroad dramatically changed the tenor of travel in the country, as people were able to complete in a week a route that had previously taken months.</a:t>
            </a:r>
          </a:p>
        </p:txBody>
      </p:sp>
      <p:pic>
        <p:nvPicPr>
          <p:cNvPr id="9" name="Figure" descr="A photograph shows the ceremony commemorating the completion of the first transcontinental railroad. Samuel S. Montague and Grenville M. Dodge, chief engineers of the Central Pacific and Union Pacific Railroads, respectively, shake hands symbolically in front of two locomotives and a crowd of workers."/>
          <p:cNvPicPr>
            <a:picLocks noGrp="1" noChangeAspect="1"/>
          </p:cNvPicPr>
          <p:nvPr>
            <p:ph type="pic" sz="quarter" idx="13"/>
          </p:nvPr>
        </p:nvPicPr>
        <p:blipFill>
          <a:blip r:embed="rId2"/>
          <a:stretch>
            <a:fillRect/>
          </a:stretch>
        </p:blipFill>
        <p:spPr>
          <a:xfrm>
            <a:off x="2051106" y="1122386"/>
            <a:ext cx="487509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F4F6F91-031E-44A3-97A3-AE3980C911DA}"/>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“Buffalo Soldiers,” the first peacetime all-black regiments in the U.S. Army, protected settlers from Indian attacks. These soldiers also served as some of the country’s first national park rangers.</a:t>
            </a:r>
          </a:p>
        </p:txBody>
      </p:sp>
      <p:pic>
        <p:nvPicPr>
          <p:cNvPr id="9" name="Figure" descr="A photograph shows a posed group of uniformed “Buffalo Soldiers.”"/>
          <p:cNvPicPr>
            <a:picLocks noGrp="1" noChangeAspect="1"/>
          </p:cNvPicPr>
          <p:nvPr>
            <p:ph type="pic" sz="quarter" idx="13"/>
          </p:nvPr>
        </p:nvPicPr>
        <p:blipFill>
          <a:blip r:embed="rId2"/>
          <a:stretch>
            <a:fillRect/>
          </a:stretch>
        </p:blipFill>
        <p:spPr>
          <a:xfrm>
            <a:off x="1093064" y="1122386"/>
            <a:ext cx="679118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27CB90C-3A4E-4F51-BD6F-D480BAD7A6FB}"/>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shows the trails (orange) used in westward migration and the development of railroad lines (blue) constructed after the completion of the first transcontinental railroad.</a:t>
            </a:r>
          </a:p>
        </p:txBody>
      </p:sp>
      <p:pic>
        <p:nvPicPr>
          <p:cNvPr id="9" name="Figure" descr="A map shows the trails used in westward migration and the railroad lines constructed after the completion of the first transcontinental railroad. The trails labeled include the Oregon Trail, California Trail, Spanish Trail, Desert Trail, Red River Trail, South Texas Trail, California/Oregon Trail, Santa Fe Trail, and Ft. Smith Trail. The railroad lines labeled include the Great Northern, Northern Pacific, Southern Pacific, Central Pacific, Atlantic &amp;amp; Pacific, Atchison, Topeka &amp;amp; Santa Fe, and Texas &amp;amp; Pacific."/>
          <p:cNvPicPr>
            <a:picLocks noGrp="1" noChangeAspect="1"/>
          </p:cNvPicPr>
          <p:nvPr>
            <p:ph type="pic" sz="quarter" idx="13"/>
          </p:nvPr>
        </p:nvPicPr>
        <p:blipFill>
          <a:blip r:embed="rId2"/>
          <a:stretch>
            <a:fillRect/>
          </a:stretch>
        </p:blipFill>
        <p:spPr>
          <a:xfrm>
            <a:off x="2355800" y="1122386"/>
            <a:ext cx="426571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D25BDD1-5E16-4342-8159-B689E965B362}"/>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Laura Ingalls Wilder (a) is the celebrated author of the </a:t>
            </a:r>
            <a:r>
              <a:rPr lang="en-US" sz="1600" i="1" dirty="0"/>
              <a:t>Little House </a:t>
            </a:r>
            <a:r>
              <a:rPr lang="en-US" sz="1600" dirty="0"/>
              <a:t>series, which began in 1932 with the publication of </a:t>
            </a:r>
            <a:r>
              <a:rPr lang="en-US" sz="1600" i="1" dirty="0"/>
              <a:t>Little House in the Big Woods. </a:t>
            </a:r>
            <a:r>
              <a:rPr lang="en-US" sz="1600" dirty="0"/>
              <a:t>The third, and best known, book in the series, </a:t>
            </a:r>
            <a:r>
              <a:rPr lang="en-US" sz="1600" i="1" dirty="0"/>
              <a:t>Little House on the Prairie </a:t>
            </a:r>
            <a:r>
              <a:rPr lang="en-US" sz="1600" dirty="0"/>
              <a:t>(b), was published just three years later.</a:t>
            </a:r>
          </a:p>
        </p:txBody>
      </p:sp>
      <p:pic>
        <p:nvPicPr>
          <p:cNvPr id="9" name="Figure" descr="Image (a) is a photograph of Laura Ingalls Wilder. Image (b) shows the cover of Ingalls Wilder’s book, Little House on the Prairie. On the cover is a drawing of two young girls, who stand before a small cabin with the sun setting behind it."/>
          <p:cNvPicPr>
            <a:picLocks noGrp="1" noChangeAspect="1"/>
          </p:cNvPicPr>
          <p:nvPr>
            <p:ph type="pic" sz="quarter" idx="13"/>
          </p:nvPr>
        </p:nvPicPr>
        <p:blipFill>
          <a:blip r:embed="rId2"/>
          <a:stretch>
            <a:fillRect/>
          </a:stretch>
        </p:blipFill>
        <p:spPr>
          <a:xfrm>
            <a:off x="1787413" y="1122386"/>
            <a:ext cx="540248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B0FE2C6-BA95-4988-9BAD-E727FD19CFAD}"/>
              </a:ext>
            </a:extLst>
          </p:cNvPr>
          <p:cNvSpPr>
            <a:spLocks noGrp="1"/>
          </p:cNvSpPr>
          <p:nvPr>
            <p:ph type="ftr" sz="quarter" idx="11"/>
          </p:nvPr>
        </p:nvSpPr>
        <p:spPr>
          <a:xfrm>
            <a:off x="457199" y="6492875"/>
            <a:ext cx="764421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Sod houses were common in the Midwest as settlers moved west. There was no lumber to gather and no stones with which to build. These mud homes were vulnerable to weather and vermin, making life incredibly hard for the newly arrived homesteaders.</a:t>
            </a:r>
          </a:p>
        </p:txBody>
      </p:sp>
      <p:pic>
        <p:nvPicPr>
          <p:cNvPr id="9" name="Figure" descr="A photograph shows a sod house with a wagon in front of it."/>
          <p:cNvPicPr>
            <a:picLocks noGrp="1" noChangeAspect="1"/>
          </p:cNvPicPr>
          <p:nvPr>
            <p:ph type="pic" sz="quarter" idx="13"/>
          </p:nvPr>
        </p:nvPicPr>
        <p:blipFill>
          <a:blip r:embed="rId2"/>
          <a:stretch>
            <a:fillRect/>
          </a:stretch>
        </p:blipFill>
        <p:spPr>
          <a:xfrm>
            <a:off x="1951429" y="1122386"/>
            <a:ext cx="50744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17.8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1711</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Essential</vt:lpstr>
      <vt:lpstr>U.S. HISTORY</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lpstr>Figure 17.12</vt:lpstr>
      <vt:lpstr>Figure 17.13</vt:lpstr>
      <vt:lpstr>Figure 17.14</vt:lpstr>
      <vt:lpstr>Figure 17.15</vt:lpstr>
      <vt:lpstr>Figure 17.16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17 - Go West Young Man! Westward Expansion, 1840-1900</dc:title>
  <dc:creator>Spuddy McSpare</dc:creator>
  <cp:lastModifiedBy>Conversion_07</cp:lastModifiedBy>
  <cp:revision>42</cp:revision>
  <dcterms:created xsi:type="dcterms:W3CDTF">2012-06-04T02:13:36Z</dcterms:created>
  <dcterms:modified xsi:type="dcterms:W3CDTF">2017-09-11T10:57:47Z</dcterms:modified>
</cp:coreProperties>
</file>