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18"/>
  </p:handout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591" autoAdjust="0"/>
  </p:normalViewPr>
  <p:slideViewPr>
    <p:cSldViewPr snapToGrid="0" snapToObjects="1">
      <p:cViewPr varScale="1">
        <p:scale>
          <a:sx n="105" d="100"/>
          <a:sy n="105" d="100"/>
        </p:scale>
        <p:origin x="1794" y="78"/>
      </p:cViewPr>
      <p:guideLst>
        <p:guide orient="horz" pos="2160"/>
        <p:guide pos="2880"/>
      </p:guideLst>
    </p:cSldViewPr>
  </p:slideViewPr>
  <p:outlineViewPr>
    <p:cViewPr>
      <p:scale>
        <a:sx n="33" d="100"/>
        <a:sy n="33" d="100"/>
      </p:scale>
      <p:origin x="0" y="-34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09/11/17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dirty="0"/>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11,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11,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5643398"/>
            <a:ext cx="1226434" cy="833592"/>
          </a:xfrm>
          <a:prstGeom prst="rect">
            <a:avLst/>
          </a:prstGeom>
        </p:spPr>
      </p:pic>
      <p:pic>
        <p:nvPicPr>
          <p:cNvPr id="4" name="Figure" descr="U.S. History"/>
          <p:cNvPicPr>
            <a:picLocks noChangeAspect="1"/>
          </p:cNvPicPr>
          <p:nvPr/>
        </p:nvPicPr>
        <p:blipFill>
          <a:blip r:embed="rId3" cstate="print"/>
          <a:stretch>
            <a:fillRect/>
          </a:stretch>
        </p:blipFill>
        <p:spPr>
          <a:xfrm>
            <a:off x="3562758" y="2518313"/>
            <a:ext cx="2010682" cy="2602058"/>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2"/>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26 Franklin Roosevelt and the New Deal, 1932-1941</a:t>
            </a:r>
          </a:p>
          <a:p>
            <a:pPr algn="ctr"/>
            <a:r>
              <a:rPr lang="en-US" sz="1600" cap="none" dirty="0">
                <a:solidFill>
                  <a:schemeClr val="tx1"/>
                </a:solidFill>
                <a:latin typeface="+mn-lt"/>
              </a:rPr>
              <a:t>PowerPoint Image Slideshow</a:t>
            </a:r>
          </a:p>
        </p:txBody>
      </p:sp>
      <p:sp>
        <p:nvSpPr>
          <p:cNvPr id="7" name="Title">
            <a:extLst>
              <a:ext uri="{FF2B5EF4-FFF2-40B4-BE49-F238E27FC236}">
                <a16:creationId xmlns:a16="http://schemas.microsoft.com/office/drawing/2014/main" id="{07C061E0-057B-4BB7-A65E-DB1995AC7669}"/>
              </a:ext>
            </a:extLst>
          </p:cNvPr>
          <p:cNvSpPr>
            <a:spLocks noGrp="1"/>
          </p:cNvSpPr>
          <p:nvPr>
            <p:ph type="title" idx="4294967295"/>
          </p:nvPr>
        </p:nvSpPr>
        <p:spPr>
          <a:xfrm>
            <a:off x="0" y="690286"/>
            <a:ext cx="9144000" cy="734641"/>
          </a:xfrm>
        </p:spPr>
        <p:txBody>
          <a:bodyPr>
            <a:normAutofit/>
          </a:bodyPr>
          <a:lstStyle/>
          <a:p>
            <a:pPr algn="ctr"/>
            <a:r>
              <a:rPr lang="en-US" sz="3600" dirty="0"/>
              <a:t>U.S.</a:t>
            </a:r>
            <a:r>
              <a:rPr lang="en-US" sz="3600" baseline="0" dirty="0"/>
              <a:t> History</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3E9DF4BC-688C-4ED2-A716-4905F547855F}"/>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TVA helped a struggling part of the country through the creation of jobs, and flood control and reforestation programs. The Wilson Dam, shown here, is one of nine TVA dams on the Tennessee River. (credit: United States Geological Survey)</a:t>
            </a:r>
          </a:p>
        </p:txBody>
      </p:sp>
      <p:pic>
        <p:nvPicPr>
          <p:cNvPr id="9" name="Figure" descr="A photograph shows a group of TVA workers standing in front of the Wilson Dam."/>
          <p:cNvPicPr>
            <a:picLocks noGrp="1" noChangeAspect="1"/>
          </p:cNvPicPr>
          <p:nvPr>
            <p:ph type="pic" sz="quarter" idx="13"/>
          </p:nvPr>
        </p:nvPicPr>
        <p:blipFill>
          <a:blip r:embed="rId2"/>
          <a:stretch>
            <a:fillRect/>
          </a:stretch>
        </p:blipFill>
        <p:spPr>
          <a:xfrm>
            <a:off x="2198341" y="1122386"/>
            <a:ext cx="4580629" cy="3500071"/>
          </a:xfrm>
        </p:spPr>
      </p:pic>
      <p:pic>
        <p:nvPicPr>
          <p:cNvPr id="10" name="OpenStaxLogo" descr="openstax college logo">
            <a:extLst>
              <a:ext uri="{FF2B5EF4-FFF2-40B4-BE49-F238E27FC236}">
                <a16:creationId xmlns:a16="http://schemas.microsoft.com/office/drawing/2014/main" id="{E45E328B-5AA8-4C10-8EBF-36DF06504B8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26.9</a:t>
            </a:r>
          </a:p>
        </p:txBody>
      </p:sp>
    </p:spTree>
    <p:extLst>
      <p:ext uri="{BB962C8B-B14F-4D97-AF65-F5344CB8AC3E}">
        <p14:creationId xmlns:p14="http://schemas.microsoft.com/office/powerpoint/2010/main" val="103999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558D77B1-6B73-4305-AA4C-A11AB23C2360}"/>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Roosevelt used previously unheard of levels of government power in his attempt to push the country out of the Great Depression, as artist Joseph Parrish depicts here in this 1937 </a:t>
            </a:r>
            <a:r>
              <a:rPr lang="en-US" sz="1600" i="1" dirty="0">
                <a:solidFill>
                  <a:schemeClr val="tx1"/>
                </a:solidFill>
              </a:rPr>
              <a:t>Chicago Tribune </a:t>
            </a:r>
            <a:r>
              <a:rPr lang="en-US" sz="1600" dirty="0">
                <a:solidFill>
                  <a:schemeClr val="tx1"/>
                </a:solidFill>
              </a:rPr>
              <a:t>cartoon. While critics on the left felt that he had not done enough, critics on the right felt that his use of power was frighteningly close to fascism and socialism.</a:t>
            </a:r>
          </a:p>
        </p:txBody>
      </p:sp>
      <p:pic>
        <p:nvPicPr>
          <p:cNvPr id="6" name="Figure" descr="A cartoon bearing the title “Oliver Twist” depicts Roosevelt holding a large bowl and spoon. The bowl is labeled “Power” on its inside and “Reorganization Program” on its outside. Roosevelt, smiling, says, “More, please!” to a small, unkempt chef labeled “Congress,” who presides over a bubbling cauldron. Beside Roosevelt is a label reading, “The Executive Branch of the Gov’t.”"/>
          <p:cNvPicPr>
            <a:picLocks noGrp="1" noChangeAspect="1"/>
          </p:cNvPicPr>
          <p:nvPr>
            <p:ph type="pic" sz="quarter" idx="13"/>
          </p:nvPr>
        </p:nvPicPr>
        <p:blipFill>
          <a:blip r:embed="rId2"/>
          <a:stretch>
            <a:fillRect/>
          </a:stretch>
        </p:blipFill>
        <p:spPr>
          <a:xfrm>
            <a:off x="457200" y="1327171"/>
            <a:ext cx="4032250" cy="4818021"/>
          </a:xfrm>
        </p:spPr>
      </p:pic>
      <p:pic>
        <p:nvPicPr>
          <p:cNvPr id="9" name="OpenStaxLogo" descr="openstax college logo">
            <a:extLst>
              <a:ext uri="{FF2B5EF4-FFF2-40B4-BE49-F238E27FC236}">
                <a16:creationId xmlns:a16="http://schemas.microsoft.com/office/drawing/2014/main" id="{D52B5F48-E74C-4BC9-9CD7-BBA7602A9E7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26.10</a:t>
            </a:r>
          </a:p>
        </p:txBody>
      </p:sp>
    </p:spTree>
    <p:extLst>
      <p:ext uri="{BB962C8B-B14F-4D97-AF65-F5344CB8AC3E}">
        <p14:creationId xmlns:p14="http://schemas.microsoft.com/office/powerpoint/2010/main" val="3285096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FE05E455-C088-4DA2-8764-282B690FBF28}"/>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Huey P. Long was a charismatic populist and governor of Louisiana from 1928 to 1932. In 1932, he became a member of the U.S. Senate and would have been a serious rival for Roosevelt in the 1936 presidential election if his life had not been cut short by an assassin’s bullet.</a:t>
            </a:r>
          </a:p>
        </p:txBody>
      </p:sp>
      <p:pic>
        <p:nvPicPr>
          <p:cNvPr id="9" name="Figure" descr="A photograph depicts Huey Long speaking and gesturing with his hands."/>
          <p:cNvPicPr>
            <a:picLocks noGrp="1" noChangeAspect="1"/>
          </p:cNvPicPr>
          <p:nvPr>
            <p:ph type="pic" sz="quarter" idx="13"/>
          </p:nvPr>
        </p:nvPicPr>
        <p:blipFill>
          <a:blip r:embed="rId2"/>
          <a:stretch>
            <a:fillRect/>
          </a:stretch>
        </p:blipFill>
        <p:spPr>
          <a:xfrm>
            <a:off x="2903257" y="1122386"/>
            <a:ext cx="3170796" cy="3500071"/>
          </a:xfrm>
        </p:spPr>
      </p:pic>
      <p:pic>
        <p:nvPicPr>
          <p:cNvPr id="10" name="OpenStaxLogo" descr="openstax college logo">
            <a:extLst>
              <a:ext uri="{FF2B5EF4-FFF2-40B4-BE49-F238E27FC236}">
                <a16:creationId xmlns:a16="http://schemas.microsoft.com/office/drawing/2014/main" id="{C1A41281-CACF-4DDC-849B-D443B985FCC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26.11</a:t>
            </a:r>
          </a:p>
        </p:txBody>
      </p:sp>
    </p:spTree>
    <p:extLst>
      <p:ext uri="{BB962C8B-B14F-4D97-AF65-F5344CB8AC3E}">
        <p14:creationId xmlns:p14="http://schemas.microsoft.com/office/powerpoint/2010/main" val="103999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C3D2E0B4-6BC8-4B61-B680-6E0D1E549EBE}"/>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Painted by artists funded by the Federal One Project, this section of </a:t>
            </a:r>
            <a:r>
              <a:rPr lang="en-US" sz="1600" i="1" dirty="0"/>
              <a:t>Ohio, </a:t>
            </a:r>
            <a:r>
              <a:rPr lang="en-US" sz="1600" dirty="0"/>
              <a:t>a mural located in the Bellevue, Ohio post office, illustrates a busy industrial scene. Artists painted the communities where they lived, thus creating visions of farms, factories, urban life, harvest celebrations, and more that still reflect the life and work of that era. (credit: Works Progress Administration)</a:t>
            </a:r>
          </a:p>
        </p:txBody>
      </p:sp>
      <p:pic>
        <p:nvPicPr>
          <p:cNvPr id="9" name="Figure" descr="A mural depicts three industrial workers engaged in various tasks."/>
          <p:cNvPicPr>
            <a:picLocks noGrp="1" noChangeAspect="1"/>
          </p:cNvPicPr>
          <p:nvPr>
            <p:ph type="pic" sz="quarter" idx="13"/>
          </p:nvPr>
        </p:nvPicPr>
        <p:blipFill>
          <a:blip r:embed="rId2"/>
          <a:stretch>
            <a:fillRect/>
          </a:stretch>
        </p:blipFill>
        <p:spPr>
          <a:xfrm>
            <a:off x="2718192" y="1122386"/>
            <a:ext cx="3540927" cy="3500071"/>
          </a:xfrm>
        </p:spPr>
      </p:pic>
      <p:pic>
        <p:nvPicPr>
          <p:cNvPr id="10" name="OpenStaxLogo" descr="openstax college logo">
            <a:extLst>
              <a:ext uri="{FF2B5EF4-FFF2-40B4-BE49-F238E27FC236}">
                <a16:creationId xmlns:a16="http://schemas.microsoft.com/office/drawing/2014/main" id="{0BDEE93D-0E7A-4FB9-8EE7-666FA5F049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26.12</a:t>
            </a:r>
          </a:p>
        </p:txBody>
      </p:sp>
    </p:spTree>
    <p:extLst>
      <p:ext uri="{BB962C8B-B14F-4D97-AF65-F5344CB8AC3E}">
        <p14:creationId xmlns:p14="http://schemas.microsoft.com/office/powerpoint/2010/main" val="103999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96F7075B-C1F9-496C-8D65-0A6DD9F7017A}"/>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This photo of Eleanor Roosevelt and Mary McLeod Bethune (second from left) was taken at the opening of Midway Hall, a federal building to house female African American government workers. Bethune was sometimes criticized for working with those in power, but her willingness to build alliances contributed to success in raising money and support for her causes.</a:t>
            </a:r>
          </a:p>
        </p:txBody>
      </p:sp>
      <p:pic>
        <p:nvPicPr>
          <p:cNvPr id="9" name="Figure" descr="A photograph depicts Mary McLeod Bethune, Eleanor Roosevelt, and several others at the opening of Midway Hall."/>
          <p:cNvPicPr>
            <a:picLocks noGrp="1" noChangeAspect="1"/>
          </p:cNvPicPr>
          <p:nvPr>
            <p:ph type="pic" sz="quarter" idx="13"/>
          </p:nvPr>
        </p:nvPicPr>
        <p:blipFill>
          <a:blip r:embed="rId2"/>
          <a:stretch>
            <a:fillRect/>
          </a:stretch>
        </p:blipFill>
        <p:spPr>
          <a:xfrm>
            <a:off x="2286998" y="1122386"/>
            <a:ext cx="4403315" cy="3500071"/>
          </a:xfrm>
        </p:spPr>
      </p:pic>
      <p:pic>
        <p:nvPicPr>
          <p:cNvPr id="10" name="OpenStaxLogo" descr="openstax college logo">
            <a:extLst>
              <a:ext uri="{FF2B5EF4-FFF2-40B4-BE49-F238E27FC236}">
                <a16:creationId xmlns:a16="http://schemas.microsoft.com/office/drawing/2014/main" id="{1C359BEC-E414-4E8A-BD06-86F3DD8015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26.13</a:t>
            </a:r>
          </a:p>
        </p:txBody>
      </p:sp>
    </p:spTree>
    <p:extLst>
      <p:ext uri="{BB962C8B-B14F-4D97-AF65-F5344CB8AC3E}">
        <p14:creationId xmlns:p14="http://schemas.microsoft.com/office/powerpoint/2010/main" val="103999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6CFA067D-3453-4E8C-896F-866EEF2BE48A}"/>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50" dirty="0"/>
              <a:t>After leaving her post as head of the Women’s Division of the Democratic Party, Molly Dewson (a) later accepted an appointment to the Social Security Board, working with fellow board members Arthur J. Altmeyer and George E. Bigge, shown here in 1937. Another influential advisor to President Franklin Roosevelt was Frances Perkins (b), who, as U.S. Secretary of Labor, graced the cover of </a:t>
            </a:r>
            <a:r>
              <a:rPr lang="en-US" sz="1550" i="1" dirty="0"/>
              <a:t>Time </a:t>
            </a:r>
            <a:r>
              <a:rPr lang="en-US" sz="1550" dirty="0"/>
              <a:t>magazine on August 14, 1933.</a:t>
            </a:r>
          </a:p>
        </p:txBody>
      </p:sp>
      <p:pic>
        <p:nvPicPr>
          <p:cNvPr id="9" name="Figure" descr="Photograph (a) shows Molly Dewson sitting at a Social Security Board meeting with Chairman Arthur J. Altmeyer and George E. Bigge to her right. Image (b) shows the cover of Time magazine with an illustration of Frances Perkins."/>
          <p:cNvPicPr>
            <a:picLocks noGrp="1" noChangeAspect="1"/>
          </p:cNvPicPr>
          <p:nvPr>
            <p:ph type="pic" sz="quarter" idx="13"/>
          </p:nvPr>
        </p:nvPicPr>
        <p:blipFill>
          <a:blip r:embed="rId2"/>
          <a:stretch>
            <a:fillRect/>
          </a:stretch>
        </p:blipFill>
        <p:spPr>
          <a:xfrm>
            <a:off x="1142999" y="1122386"/>
            <a:ext cx="6691312" cy="3500071"/>
          </a:xfrm>
        </p:spPr>
      </p:pic>
      <p:pic>
        <p:nvPicPr>
          <p:cNvPr id="10" name="OpenStaxLogo" descr="openstax college logo">
            <a:extLst>
              <a:ext uri="{FF2B5EF4-FFF2-40B4-BE49-F238E27FC236}">
                <a16:creationId xmlns:a16="http://schemas.microsoft.com/office/drawing/2014/main" id="{689BF301-C496-4791-85AC-A303ED5FFC7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26.14</a:t>
            </a:r>
          </a:p>
        </p:txBody>
      </p:sp>
    </p:spTree>
    <p:extLst>
      <p:ext uri="{BB962C8B-B14F-4D97-AF65-F5344CB8AC3E}">
        <p14:creationId xmlns:p14="http://schemas.microsoft.com/office/powerpoint/2010/main" val="103999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41617B96-00FF-4EAF-A29C-ABDD45521358}"/>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Eleanor Roosevelt travelled the country to promote New Deal programs. Here she visits a WPA nursery school in Des Moines, Iowa, on June 8, 1936. (credit: FDR Presidential Library &amp; Museum)</a:t>
            </a:r>
          </a:p>
        </p:txBody>
      </p:sp>
      <p:pic>
        <p:nvPicPr>
          <p:cNvPr id="9" name="Figure" descr="A photograph shows Eleanor Roosevelt visiting a WPA nursery school, surrounded by a small group of adults and several children."/>
          <p:cNvPicPr>
            <a:picLocks noGrp="1" noChangeAspect="1"/>
          </p:cNvPicPr>
          <p:nvPr>
            <p:ph type="pic" sz="quarter" idx="13"/>
          </p:nvPr>
        </p:nvPicPr>
        <p:blipFill>
          <a:blip r:embed="rId2"/>
          <a:stretch>
            <a:fillRect/>
          </a:stretch>
        </p:blipFill>
        <p:spPr>
          <a:xfrm>
            <a:off x="3101432" y="1122386"/>
            <a:ext cx="2774446" cy="3500071"/>
          </a:xfrm>
        </p:spPr>
      </p:pic>
      <p:pic>
        <p:nvPicPr>
          <p:cNvPr id="10" name="OpenStaxLogo" descr="openstax college logo">
            <a:extLst>
              <a:ext uri="{FF2B5EF4-FFF2-40B4-BE49-F238E27FC236}">
                <a16:creationId xmlns:a16="http://schemas.microsoft.com/office/drawing/2014/main" id="{07F8D71F-C4D2-4262-B10D-A5747A980A3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26.15</a:t>
            </a:r>
          </a:p>
        </p:txBody>
      </p:sp>
      <p:pic>
        <p:nvPicPr>
          <p:cNvPr id="11" name="Figure" descr="A photograph shows Eleanor Roosevelt visiting a WPA nursery school, surrounded by a small group of adults and several children.">
            <a:extLst>
              <a:ext uri="{FF2B5EF4-FFF2-40B4-BE49-F238E27FC236}">
                <a16:creationId xmlns:a16="http://schemas.microsoft.com/office/drawing/2014/main" id="{6BA73145-E00A-4518-8779-B299A0C215D9}"/>
              </a:ext>
            </a:extLst>
          </p:cNvPr>
          <p:cNvPicPr>
            <a:picLocks noChangeAspect="1"/>
          </p:cNvPicPr>
          <p:nvPr/>
        </p:nvPicPr>
        <p:blipFill>
          <a:blip r:embed="rId2"/>
          <a:stretch>
            <a:fillRect/>
          </a:stretch>
        </p:blipFill>
        <p:spPr>
          <a:xfrm>
            <a:off x="3253832" y="1274786"/>
            <a:ext cx="2774446" cy="3500071"/>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ED467BF6-66C2-4F4B-8CBB-971FD318C117}"/>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50" dirty="0"/>
              <a:t>President Roosevelt’s Federal One Project allowed thousands of artists to create public art. This initiative was a response to the Great Depression as part of the Works Project Administration, and much of the public art in cities today date from this era. </a:t>
            </a:r>
            <a:r>
              <a:rPr lang="en-US" sz="1550" i="1" dirty="0"/>
              <a:t>New Deal </a:t>
            </a:r>
            <a:r>
              <a:rPr lang="en-US" sz="1550" dirty="0"/>
              <a:t>by Charles Wells can be found in the Clarkson S. Fisher Federal Building and U.S. Courthouse in Trenton, New Jersey. (credit: modification of work by Library of Congress)</a:t>
            </a:r>
          </a:p>
        </p:txBody>
      </p:sp>
      <p:pic>
        <p:nvPicPr>
          <p:cNvPr id="9" name="Figure" descr="A mural shows a group of male workers engaged in a variety of manufacturing tasks."/>
          <p:cNvPicPr>
            <a:picLocks noGrp="1" noChangeAspect="1"/>
          </p:cNvPicPr>
          <p:nvPr>
            <p:ph type="pic" sz="quarter" idx="13"/>
          </p:nvPr>
        </p:nvPicPr>
        <p:blipFill>
          <a:blip r:embed="rId2"/>
          <a:stretch>
            <a:fillRect/>
          </a:stretch>
        </p:blipFill>
        <p:spPr>
          <a:xfrm>
            <a:off x="1756258" y="1122386"/>
            <a:ext cx="5464794" cy="3500071"/>
          </a:xfrm>
        </p:spPr>
      </p:pic>
      <p:pic>
        <p:nvPicPr>
          <p:cNvPr id="10" name="OpenStaxLogo" descr="openstax college logo">
            <a:extLst>
              <a:ext uri="{FF2B5EF4-FFF2-40B4-BE49-F238E27FC236}">
                <a16:creationId xmlns:a16="http://schemas.microsoft.com/office/drawing/2014/main" id="{B7222592-8991-40EC-BE8F-B34DC43C489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26.1</a:t>
            </a:r>
          </a:p>
        </p:txBody>
      </p:sp>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042B6999-D568-4A6B-9923-35F6525AF69A}"/>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pPr marL="342900" indent="-342900"/>
            <a:endParaRPr lang="en-US" sz="1600" dirty="0"/>
          </a:p>
        </p:txBody>
      </p:sp>
      <p:pic>
        <p:nvPicPr>
          <p:cNvPr id="9" name="Figure" descr="A timeline shows important events of the era. In 1932, Roosevelt is elected president; a photograph of Roosevelt’s inauguration is shown. In 1933, the First New Deal legislation passes; a photograph of New Deal workers is shown. In 1934, the Southern Tenant Farmers Union organizes; a photograph of six Dust Bowl refugees is shown. In 1935, the Supreme Court strikes down key elements of the New Deal, and the Second New Deal begins. In 1936, Roosevelt is re-elected in a landslide; a photograph of Roosevelt is shown. In 1938, the U.S. encounters a recession when government spending is curtailed, and the Fair Labor Standards Act passes."/>
          <p:cNvPicPr>
            <a:picLocks noGrp="1" noChangeAspect="1"/>
          </p:cNvPicPr>
          <p:nvPr>
            <p:ph type="pic" sz="quarter" idx="13"/>
          </p:nvPr>
        </p:nvPicPr>
        <p:blipFill>
          <a:blip r:embed="rId2"/>
          <a:stretch>
            <a:fillRect/>
          </a:stretch>
        </p:blipFill>
        <p:spPr>
          <a:xfrm>
            <a:off x="1336167" y="1122386"/>
            <a:ext cx="6304977" cy="3500071"/>
          </a:xfrm>
        </p:spPr>
      </p:pic>
      <p:pic>
        <p:nvPicPr>
          <p:cNvPr id="10" name="OpenStaxLogo" descr="openstax college logo">
            <a:extLst>
              <a:ext uri="{FF2B5EF4-FFF2-40B4-BE49-F238E27FC236}">
                <a16:creationId xmlns:a16="http://schemas.microsoft.com/office/drawing/2014/main" id="{57660969-1AD3-45FE-A61C-CD8A128D787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26.2</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91F9BB21-3977-4E19-A4F5-A44D25E9F1C5}"/>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Franklin Roosevelt brought a new feeling of optimism and possibility to a country that was beaten down by hardship. His enthusiasm was in counterpoint to Herbert Hoover’s discouraging last year in office.</a:t>
            </a:r>
          </a:p>
        </p:txBody>
      </p:sp>
      <p:pic>
        <p:nvPicPr>
          <p:cNvPr id="9" name="Figure" descr="A photograph shows Franklin and Eleanor Roosevelt smiling as they ride in the back of a coach. Franklin Roosevelt waves his hat at onlookers."/>
          <p:cNvPicPr>
            <a:picLocks noGrp="1" noChangeAspect="1"/>
          </p:cNvPicPr>
          <p:nvPr>
            <p:ph type="pic" sz="quarter" idx="13"/>
          </p:nvPr>
        </p:nvPicPr>
        <p:blipFill>
          <a:blip r:embed="rId2"/>
          <a:stretch>
            <a:fillRect/>
          </a:stretch>
        </p:blipFill>
        <p:spPr>
          <a:xfrm>
            <a:off x="2265483" y="1122386"/>
            <a:ext cx="4446344" cy="3500071"/>
          </a:xfrm>
        </p:spPr>
      </p:pic>
      <p:pic>
        <p:nvPicPr>
          <p:cNvPr id="10" name="OpenStaxLogo" descr="openstax college logo">
            <a:extLst>
              <a:ext uri="{FF2B5EF4-FFF2-40B4-BE49-F238E27FC236}">
                <a16:creationId xmlns:a16="http://schemas.microsoft.com/office/drawing/2014/main" id="{A2AE0725-9A6F-4F17-83F1-8F41D19CCEF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26.3</a:t>
            </a:r>
          </a:p>
        </p:txBody>
      </p:sp>
    </p:spTree>
    <p:extLst>
      <p:ext uri="{BB962C8B-B14F-4D97-AF65-F5344CB8AC3E}">
        <p14:creationId xmlns:p14="http://schemas.microsoft.com/office/powerpoint/2010/main" val="10399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963A049C-1246-4490-90BB-8BA97C7820E7}"/>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Roosevelt’s inauguration was truly a day of new beginnings for the country. The sun breaking through the clouds as he was being sworn in became a metaphor for the hope that people felt at his presidency.</a:t>
            </a:r>
          </a:p>
        </p:txBody>
      </p:sp>
      <p:pic>
        <p:nvPicPr>
          <p:cNvPr id="9" name="Figure" descr="A photograph shows Franklin Roosevelt speaking at his inauguration at the U.S. Capitol, surrounded by supporters."/>
          <p:cNvPicPr>
            <a:picLocks noGrp="1" noChangeAspect="1"/>
          </p:cNvPicPr>
          <p:nvPr>
            <p:ph type="pic" sz="quarter" idx="13"/>
          </p:nvPr>
        </p:nvPicPr>
        <p:blipFill>
          <a:blip r:embed="rId2"/>
          <a:stretch>
            <a:fillRect/>
          </a:stretch>
        </p:blipFill>
        <p:spPr>
          <a:xfrm>
            <a:off x="2100156" y="1122386"/>
            <a:ext cx="4776999" cy="3500071"/>
          </a:xfrm>
        </p:spPr>
      </p:pic>
      <p:pic>
        <p:nvPicPr>
          <p:cNvPr id="10" name="OpenStaxLogo" descr="openstax college logo">
            <a:extLst>
              <a:ext uri="{FF2B5EF4-FFF2-40B4-BE49-F238E27FC236}">
                <a16:creationId xmlns:a16="http://schemas.microsoft.com/office/drawing/2014/main" id="{48283557-5FCC-4BE2-B1E6-B67EB7894BF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26.4</a:t>
            </a:r>
          </a:p>
        </p:txBody>
      </p:sp>
    </p:spTree>
    <p:extLst>
      <p:ext uri="{BB962C8B-B14F-4D97-AF65-F5344CB8AC3E}">
        <p14:creationId xmlns:p14="http://schemas.microsoft.com/office/powerpoint/2010/main" val="103999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E53731CD-7A59-4255-AD15-E671C8FC5536}"/>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Roosevelt’s “fireside chats” provided an opportunity for him to speak directly to the American people, and the people were happy to listen. These radio addresses, commemorated at the Franklin D. Roosevelt Memorial in Washington, DC, with this bronze sculpture by George Segal, contributed to Roosevelt’s tremendous popularity. (credit: Koshy Koshy)</a:t>
            </a:r>
          </a:p>
        </p:txBody>
      </p:sp>
      <p:pic>
        <p:nvPicPr>
          <p:cNvPr id="9" name="Figure" descr="A sculpture shows a man sitting in a chair beside a radio."/>
          <p:cNvPicPr>
            <a:picLocks noGrp="1" noChangeAspect="1"/>
          </p:cNvPicPr>
          <p:nvPr>
            <p:ph type="pic" sz="quarter" idx="13"/>
          </p:nvPr>
        </p:nvPicPr>
        <p:blipFill>
          <a:blip r:embed="rId2"/>
          <a:stretch>
            <a:fillRect/>
          </a:stretch>
        </p:blipFill>
        <p:spPr>
          <a:xfrm>
            <a:off x="2250905" y="1061551"/>
            <a:ext cx="4475500" cy="3500071"/>
          </a:xfrm>
        </p:spPr>
      </p:pic>
      <p:pic>
        <p:nvPicPr>
          <p:cNvPr id="10" name="OpenStaxLogo" descr="openstax college logo">
            <a:extLst>
              <a:ext uri="{FF2B5EF4-FFF2-40B4-BE49-F238E27FC236}">
                <a16:creationId xmlns:a16="http://schemas.microsoft.com/office/drawing/2014/main" id="{B03519FD-BBB1-4644-B037-2BA516F4EFB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26.5</a:t>
            </a:r>
          </a:p>
        </p:txBody>
      </p:sp>
    </p:spTree>
    <p:extLst>
      <p:ext uri="{BB962C8B-B14F-4D97-AF65-F5344CB8AC3E}">
        <p14:creationId xmlns:p14="http://schemas.microsoft.com/office/powerpoint/2010/main" val="103999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97507ECC-6679-4758-AF24-E2AD74FE1020}"/>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CCC put hundreds of thousands of men to work on environmental projects around the country. Some call it the beginning of the modern environmentalist movement in the United States.</a:t>
            </a:r>
          </a:p>
        </p:txBody>
      </p:sp>
      <p:pic>
        <p:nvPicPr>
          <p:cNvPr id="10" name="Figure" descr="A photograph shows a group of CCC workers building a canal."/>
          <p:cNvPicPr>
            <a:picLocks noGrp="1" noChangeAspect="1"/>
          </p:cNvPicPr>
          <p:nvPr>
            <p:ph type="pic" sz="quarter" idx="13"/>
          </p:nvPr>
        </p:nvPicPr>
        <p:blipFill>
          <a:blip r:embed="rId2"/>
          <a:stretch>
            <a:fillRect/>
          </a:stretch>
        </p:blipFill>
        <p:spPr>
          <a:xfrm>
            <a:off x="2228676" y="1122386"/>
            <a:ext cx="4519959" cy="3500071"/>
          </a:xfrm>
        </p:spPr>
      </p:pic>
      <p:pic>
        <p:nvPicPr>
          <p:cNvPr id="9" name="OpenStaxLogo" descr="openstax college logo">
            <a:extLst>
              <a:ext uri="{FF2B5EF4-FFF2-40B4-BE49-F238E27FC236}">
                <a16:creationId xmlns:a16="http://schemas.microsoft.com/office/drawing/2014/main" id="{ED9D30BD-3C3E-4669-8EE8-CD0C17EA185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26.6</a:t>
            </a:r>
          </a:p>
        </p:txBody>
      </p:sp>
    </p:spTree>
    <p:extLst>
      <p:ext uri="{BB962C8B-B14F-4D97-AF65-F5344CB8AC3E}">
        <p14:creationId xmlns:p14="http://schemas.microsoft.com/office/powerpoint/2010/main" val="103999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5D3CF791-6963-4216-97B7-89A43363F7D4}"/>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Sharecroppers and tenant farmers suffered enormously during the Great Depression. The STFU was created to help alleviate this suffering, but many farmers ending up taking to the road, along with other Dust Bowl refugees, on their way to California.</a:t>
            </a:r>
          </a:p>
        </p:txBody>
      </p:sp>
      <p:pic>
        <p:nvPicPr>
          <p:cNvPr id="9" name="Figure" descr="A photograph shows six Dust Bowl refugees—three adults, two children, and a baby—walking down a road. The baby rides in a small wagon."/>
          <p:cNvPicPr>
            <a:picLocks noGrp="1" noChangeAspect="1"/>
          </p:cNvPicPr>
          <p:nvPr>
            <p:ph type="pic" sz="quarter" idx="13"/>
          </p:nvPr>
        </p:nvPicPr>
        <p:blipFill>
          <a:blip r:embed="rId2"/>
          <a:stretch>
            <a:fillRect/>
          </a:stretch>
        </p:blipFill>
        <p:spPr>
          <a:xfrm>
            <a:off x="2294077" y="1122386"/>
            <a:ext cx="4389156" cy="3500071"/>
          </a:xfrm>
        </p:spPr>
      </p:pic>
      <p:pic>
        <p:nvPicPr>
          <p:cNvPr id="10" name="OpenStaxLogo" descr="openstax college logo">
            <a:extLst>
              <a:ext uri="{FF2B5EF4-FFF2-40B4-BE49-F238E27FC236}">
                <a16:creationId xmlns:a16="http://schemas.microsoft.com/office/drawing/2014/main" id="{A6F5487A-02DF-4923-A198-42775EC875B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26.7</a:t>
            </a:r>
          </a:p>
        </p:txBody>
      </p:sp>
    </p:spTree>
    <p:extLst>
      <p:ext uri="{BB962C8B-B14F-4D97-AF65-F5344CB8AC3E}">
        <p14:creationId xmlns:p14="http://schemas.microsoft.com/office/powerpoint/2010/main" val="103999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EDC0189F-01BF-4AE1-B51A-6BCF0A3ED0D3}"/>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Consumers were encouraged to buy from companies displaying the Blue Eagle (a), the logo signifying compliance with the new NRA regulations. With talons gripping a gear, representing industry, and lightning bolts, representing power, the eagle (b) was intended to be a symbol of economic recovery.</a:t>
            </a:r>
          </a:p>
        </p:txBody>
      </p:sp>
      <p:pic>
        <p:nvPicPr>
          <p:cNvPr id="9" name="Figure" descr="Photograph (a) shows a restaurant proprietor hanging a poster in the window with a depiction of the Blue Eagle and the words “NRA. We do our part.” Photograph (b) shows the Blue Eagle up close: His talons grip a machine gear on the left and three lightning bolts on the right."/>
          <p:cNvPicPr>
            <a:picLocks noGrp="1" noChangeAspect="1"/>
          </p:cNvPicPr>
          <p:nvPr>
            <p:ph type="pic" sz="quarter" idx="13"/>
          </p:nvPr>
        </p:nvPicPr>
        <p:blipFill>
          <a:blip r:embed="rId2"/>
          <a:stretch>
            <a:fillRect/>
          </a:stretch>
        </p:blipFill>
        <p:spPr>
          <a:xfrm>
            <a:off x="1067533" y="1122386"/>
            <a:ext cx="6842244" cy="3500071"/>
          </a:xfrm>
        </p:spPr>
      </p:pic>
      <p:pic>
        <p:nvPicPr>
          <p:cNvPr id="10" name="OpenStaxLogo" descr="openstax college logo">
            <a:extLst>
              <a:ext uri="{FF2B5EF4-FFF2-40B4-BE49-F238E27FC236}">
                <a16:creationId xmlns:a16="http://schemas.microsoft.com/office/drawing/2014/main" id="{52BC4963-C60A-486E-8581-C669B6FD541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26.8</a:t>
            </a:r>
          </a:p>
        </p:txBody>
      </p:sp>
    </p:spTree>
    <p:extLst>
      <p:ext uri="{BB962C8B-B14F-4D97-AF65-F5344CB8AC3E}">
        <p14:creationId xmlns:p14="http://schemas.microsoft.com/office/powerpoint/2010/main" val="1039996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298</TotalTime>
  <Words>1687</Words>
  <Application>Microsoft Office PowerPoint</Application>
  <PresentationFormat>On-screen Show (4:3)</PresentationFormat>
  <Paragraphs>47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Black</vt:lpstr>
      <vt:lpstr>Calibri</vt:lpstr>
      <vt:lpstr>Essential</vt:lpstr>
      <vt:lpstr>U.S. History</vt:lpstr>
      <vt:lpstr>Figure 26.1</vt:lpstr>
      <vt:lpstr>Figure 26.2</vt:lpstr>
      <vt:lpstr>Figure 26.3</vt:lpstr>
      <vt:lpstr>Figure 26.4</vt:lpstr>
      <vt:lpstr>Figure 26.5</vt:lpstr>
      <vt:lpstr>Figure 26.6</vt:lpstr>
      <vt:lpstr>Figure 26.7</vt:lpstr>
      <vt:lpstr>Figure 26.8</vt:lpstr>
      <vt:lpstr>Figure 26.9</vt:lpstr>
      <vt:lpstr>Figure 26.10</vt:lpstr>
      <vt:lpstr>Figure 26.11</vt:lpstr>
      <vt:lpstr>Figure 26.12</vt:lpstr>
      <vt:lpstr>Figure 26.13</vt:lpstr>
      <vt:lpstr>Figure 26.14</vt:lpstr>
      <vt:lpstr>Figure 26.15</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 Chapter 26 - Franklin Roosevelt and the New Deal, 1932-1941</dc:title>
  <dc:creator>Spuddy McSpare</dc:creator>
  <cp:lastModifiedBy>Conversion_08</cp:lastModifiedBy>
  <cp:revision>46</cp:revision>
  <dcterms:created xsi:type="dcterms:W3CDTF">2012-06-04T02:13:36Z</dcterms:created>
  <dcterms:modified xsi:type="dcterms:W3CDTF">2017-09-11T15:28:24Z</dcterms:modified>
</cp:coreProperties>
</file>