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19"/>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91" autoAdjust="0"/>
  </p:normalViewPr>
  <p:slideViewPr>
    <p:cSldViewPr snapToGrid="0" snapToObjects="1">
      <p:cViewPr varScale="1">
        <p:scale>
          <a:sx n="105" d="100"/>
          <a:sy n="105" d="100"/>
        </p:scale>
        <p:origin x="4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2472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4"/>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18 Industrialization and the Rise of Big Business, 1870-1900</a:t>
            </a:r>
          </a:p>
          <a:p>
            <a:pPr algn="ctr"/>
            <a:r>
              <a:rPr lang="en-US" sz="1600" cap="none" dirty="0">
                <a:solidFill>
                  <a:schemeClr val="tx1"/>
                </a:solidFill>
                <a:latin typeface="+mn-lt"/>
              </a:rPr>
              <a:t>PowerPoint Image Slideshow</a:t>
            </a:r>
          </a:p>
        </p:txBody>
      </p:sp>
      <p:sp>
        <p:nvSpPr>
          <p:cNvPr id="7" name="Title">
            <a:extLst>
              <a:ext uri="{FF2B5EF4-FFF2-40B4-BE49-F238E27FC236}">
                <a16:creationId xmlns:a16="http://schemas.microsoft.com/office/drawing/2014/main" id="{CCAD7CC2-FC5D-4162-ACBF-708ACEC87CDA}"/>
              </a:ext>
            </a:extLst>
          </p:cNvPr>
          <p:cNvSpPr>
            <a:spLocks noGrp="1"/>
          </p:cNvSpPr>
          <p:nvPr>
            <p:ph type="title" idx="4294967295"/>
          </p:nvPr>
        </p:nvSpPr>
        <p:spPr>
          <a:xfrm>
            <a:off x="0" y="6902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29E4087-A45C-4E11-BFE7-9E473354AA6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John D. Rockefeller, like Carnegie, grew from modest means to a vast fortune. Unlike Carnegie, however, his business practices were often predatory and aggressive. This cartoon from the era shows how his conglomerate, Standard Oil, was perceived by progressive reformers and other critics.</a:t>
            </a:r>
          </a:p>
        </p:txBody>
      </p:sp>
      <p:pic>
        <p:nvPicPr>
          <p:cNvPr id="9" name="Figure" descr="A cartoon shows a massive octopus labeled “Standard Oil.” The octopus’s tentacles wrap around a series of tiny buildings and structures, indicating that it controls the steel, copper, and shipping industries; the U.S. Capitol; and a state house. A final tentacle seeks the White House, but has not yet reached it."/>
          <p:cNvPicPr>
            <a:picLocks noGrp="1" noChangeAspect="1"/>
          </p:cNvPicPr>
          <p:nvPr>
            <p:ph type="pic" sz="quarter" idx="13"/>
          </p:nvPr>
        </p:nvPicPr>
        <p:blipFill>
          <a:blip r:embed="rId2"/>
          <a:stretch>
            <a:fillRect/>
          </a:stretch>
        </p:blipFill>
        <p:spPr>
          <a:xfrm>
            <a:off x="1571930" y="1122386"/>
            <a:ext cx="583345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91F9314-3B4F-4383-A8E6-253FDD6FB0B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photographer took this image of children working in a New York glass factory at midnight. There, as in countless other factories around the country, children worked around the clock in difficult and dangerous conditions.</a:t>
            </a:r>
          </a:p>
        </p:txBody>
      </p:sp>
      <p:pic>
        <p:nvPicPr>
          <p:cNvPr id="9" name="Figure" descr="A photograph shows a small group of children working in a factory. Two boys, with tattered clothes and dirt-smudged faces, stand in the forefront."/>
          <p:cNvPicPr>
            <a:picLocks noGrp="1" noChangeAspect="1"/>
          </p:cNvPicPr>
          <p:nvPr>
            <p:ph type="pic" sz="quarter" idx="13"/>
          </p:nvPr>
        </p:nvPicPr>
        <p:blipFill>
          <a:blip r:embed="rId2"/>
          <a:stretch>
            <a:fillRect/>
          </a:stretch>
        </p:blipFill>
        <p:spPr>
          <a:xfrm>
            <a:off x="1925223" y="1122386"/>
            <a:ext cx="5126864"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C467949-C908-43B8-8CC5-FBE3386F726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engraving of the “Blockade of Engines at Martinsburg, West Virginia” appeared on the front cover of </a:t>
            </a:r>
            <a:r>
              <a:rPr lang="en-US" sz="1600" i="1" dirty="0"/>
              <a:t>Harper’s Weekly </a:t>
            </a:r>
            <a:r>
              <a:rPr lang="en-US" sz="1600" dirty="0"/>
              <a:t>on August 11, 1877, while the Great Railroad Strike was still underway..</a:t>
            </a:r>
          </a:p>
        </p:txBody>
      </p:sp>
      <p:pic>
        <p:nvPicPr>
          <p:cNvPr id="9" name="Figure" descr="An engraving shows railroad workers and their families blocking train engines."/>
          <p:cNvPicPr>
            <a:picLocks noGrp="1" noChangeAspect="1"/>
          </p:cNvPicPr>
          <p:nvPr>
            <p:ph type="pic" sz="quarter" idx="13"/>
          </p:nvPr>
        </p:nvPicPr>
        <p:blipFill>
          <a:blip r:embed="rId2"/>
          <a:stretch>
            <a:fillRect/>
          </a:stretch>
        </p:blipFill>
        <p:spPr>
          <a:xfrm>
            <a:off x="1960826" y="1122386"/>
            <a:ext cx="505565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3A63888-DB74-46FA-909A-3E119397239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Haymarket affair, as it was known, began as a rally for the eight-hour workday. But when police broke it up, someone threw a bomb into the crowd, causing mayhem. The organizers of the rally, although not responsible, were sentenced to death. The affair and subsequent hangings struck a harsh blow against organized labor.</a:t>
            </a:r>
          </a:p>
        </p:txBody>
      </p:sp>
      <p:pic>
        <p:nvPicPr>
          <p:cNvPr id="9" name="Figure" descr="An engraving shows labor activist and anarchist Samuel Fielden giving an impassioned speech on a raised platform. Below him, a bomb explodes, and men and uniformed police charge through the streets."/>
          <p:cNvPicPr>
            <a:picLocks noGrp="1" noChangeAspect="1"/>
          </p:cNvPicPr>
          <p:nvPr>
            <p:ph type="pic" sz="quarter" idx="13"/>
          </p:nvPr>
        </p:nvPicPr>
        <p:blipFill>
          <a:blip r:embed="rId2"/>
          <a:stretch>
            <a:fillRect/>
          </a:stretch>
        </p:blipFill>
        <p:spPr>
          <a:xfrm>
            <a:off x="1941962" y="1122386"/>
            <a:ext cx="509338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84BFBB2-DE50-4C8B-BDD3-126A5653A4D7}"/>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poster invited workers to a meeting denouncing the violence at the labor rally earlier in the week. Note that the invitation is written in both English and German, evidence of the large role that the immigrant population played in the labor movement.</a:t>
            </a:r>
          </a:p>
        </p:txBody>
      </p:sp>
      <p:pic>
        <p:nvPicPr>
          <p:cNvPr id="6" name="Figure" descr="A poster invites workers to attend a meeting. The text reads “Attention Workingmen! Great Mass-Meeting TO-NIGHT, at 7.30 o’clock, HAYMARKET, Randolph St., Bet. Desplaines and Halsted. Good Speakers will be present to denounce the latest atrocious act of the police, the killing of our fellow-workingmen yesterday afternoon. THE EXECUTIVE COMMITTEE.” Below, this same message is repeated in German."/>
          <p:cNvPicPr>
            <a:picLocks noGrp="1" noChangeAspect="1"/>
          </p:cNvPicPr>
          <p:nvPr>
            <p:ph type="pic" sz="quarter" idx="13"/>
          </p:nvPr>
        </p:nvPicPr>
        <p:blipFill>
          <a:blip r:embed="rId2"/>
          <a:stretch>
            <a:fillRect/>
          </a:stretch>
        </p:blipFill>
        <p:spPr>
          <a:xfrm>
            <a:off x="656017" y="1108075"/>
            <a:ext cx="3634615"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18.13</a:t>
            </a:r>
          </a:p>
        </p:txBody>
      </p:sp>
    </p:spTree>
    <p:extLst>
      <p:ext uri="{BB962C8B-B14F-4D97-AF65-F5344CB8AC3E}">
        <p14:creationId xmlns:p14="http://schemas.microsoft.com/office/powerpoint/2010/main" val="328509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4666CDB-7E4B-4322-8553-7E82F384065C}"/>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photo of the Pullman Strike of 1894, the Illinois National Guard and striking workers face off in front of a railroad building.</a:t>
            </a:r>
          </a:p>
        </p:txBody>
      </p:sp>
      <p:pic>
        <p:nvPicPr>
          <p:cNvPr id="9" name="Figure" descr="A photograph shows a long line of strikers facing a long line of Illinois National Guardsmen in front of a railroad building."/>
          <p:cNvPicPr>
            <a:picLocks noGrp="1" noChangeAspect="1"/>
          </p:cNvPicPr>
          <p:nvPr>
            <p:ph type="pic" sz="quarter" idx="13"/>
          </p:nvPr>
        </p:nvPicPr>
        <p:blipFill>
          <a:blip r:embed="rId2"/>
          <a:stretch>
            <a:fillRect/>
          </a:stretch>
        </p:blipFill>
        <p:spPr>
          <a:xfrm>
            <a:off x="2151279" y="1122386"/>
            <a:ext cx="4674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06A32C4-BDF3-4C17-9578-E2DA694E223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age from the Sears, Roebuck &amp; Co. catalog advertises, “Our Acme Queen Parlor Organ, $27.45,” followed by a drawing and description of the product. The header of the page reads “Sears, Roebuck &amp; Co., Cheapest Supply House on Earth, Chicago.”"/>
          <p:cNvPicPr>
            <a:picLocks noGrp="1" noChangeAspect="1"/>
          </p:cNvPicPr>
          <p:nvPr>
            <p:ph type="pic" sz="quarter" idx="13"/>
          </p:nvPr>
        </p:nvPicPr>
        <p:blipFill>
          <a:blip r:embed="rId2"/>
          <a:stretch>
            <a:fillRect/>
          </a:stretch>
        </p:blipFill>
        <p:spPr>
          <a:xfrm>
            <a:off x="4567236" y="1108075"/>
            <a:ext cx="3875090"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This page from the Sears, Roebuck &amp; Co. catalog illustrates how luxuries that would only belong to wealthy city dwellers were now available by mail order to those all around the country.</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18.15</a:t>
            </a:r>
          </a:p>
        </p:txBody>
      </p:sp>
    </p:spTree>
    <p:extLst>
      <p:ext uri="{BB962C8B-B14F-4D97-AF65-F5344CB8AC3E}">
        <p14:creationId xmlns:p14="http://schemas.microsoft.com/office/powerpoint/2010/main" val="1793688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0DE13E7-C002-47EC-8072-338F32E9A61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typewriter advertisement, like others of the era, tried to lure customers by offering a new model.</a:t>
            </a:r>
          </a:p>
        </p:txBody>
      </p:sp>
      <p:pic>
        <p:nvPicPr>
          <p:cNvPr id="6" name="Figure" descr="An advertisement shows a drawing of a typewriter, with the text, “The 1892 Model of the Remington Typewriter Is Now on the Market. Send for Catalogue. Wyckoff, Seamans &amp; Benedict. 175 Monroe St., Chicago.”"/>
          <p:cNvPicPr>
            <a:picLocks noGrp="1" noChangeAspect="1"/>
          </p:cNvPicPr>
          <p:nvPr>
            <p:ph type="pic" sz="quarter" idx="13"/>
          </p:nvPr>
        </p:nvPicPr>
        <p:blipFill>
          <a:blip r:embed="rId2"/>
          <a:stretch>
            <a:fillRect/>
          </a:stretch>
        </p:blipFill>
        <p:spPr>
          <a:xfrm>
            <a:off x="660838" y="1108075"/>
            <a:ext cx="3624974"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18.16</a:t>
            </a:r>
          </a:p>
        </p:txBody>
      </p:sp>
    </p:spTree>
    <p:extLst>
      <p:ext uri="{BB962C8B-B14F-4D97-AF65-F5344CB8AC3E}">
        <p14:creationId xmlns:p14="http://schemas.microsoft.com/office/powerpoint/2010/main" val="328509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83610AB-724D-482D-8E76-46A7721C875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00" dirty="0"/>
              <a:t>The Electrical Building, constructed in 1892 for the World’s Columbian Exposition, included displays from General Electric and Westinghouse, and introduced the American public to alternating current and neon lights. The Chicago World’s Fair, as the universal exposition was more commonly known, featured architecture, inventions, and design, serving as both a showcase for and an influence on the country’s optimism about the Industrial Age.</a:t>
            </a:r>
          </a:p>
        </p:txBody>
      </p:sp>
      <p:pic>
        <p:nvPicPr>
          <p:cNvPr id="9" name="Figure" descr="A painting shows the Electrical Building at the Chicago World’s Fair. The building, set on a waterway through which small boats and gondolas glide, is brightly illuminated against a backdrop of the night sky."/>
          <p:cNvPicPr>
            <a:picLocks noGrp="1" noChangeAspect="1"/>
          </p:cNvPicPr>
          <p:nvPr>
            <p:ph type="pic" sz="quarter" idx="13"/>
          </p:nvPr>
        </p:nvPicPr>
        <p:blipFill>
          <a:blip r:embed="rId2"/>
          <a:stretch>
            <a:fillRect/>
          </a:stretch>
        </p:blipFill>
        <p:spPr>
          <a:xfrm>
            <a:off x="1813242" y="1122386"/>
            <a:ext cx="535082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descr="openstax college logo"/>
          <p:cNvSpPr>
            <a:spLocks noGrp="1"/>
          </p:cNvSpPr>
          <p:nvPr>
            <p:ph type="title"/>
          </p:nvPr>
        </p:nvSpPr>
        <p:spPr/>
        <p:txBody>
          <a:bodyPr/>
          <a:lstStyle/>
          <a:p>
            <a:r>
              <a:rPr lang="en-US" dirty="0"/>
              <a:t>Figure 18.1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86880D7-81CE-49F8-812D-B78F6237769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70, John D. Rockefeller founds Standard Oil; a photograph of Rockefeller is shown. In 1873, Andrew Carnegie founds Carnegie Steel, and the Panic of 1873 triggers extended depression; a drawing of the Carnegie Steel factory is shown. In 1876, Alexander Graham Bell patents the telephone; a photograph of Bell is shown. In 1877, the Great Railroad Strike lasts forty-five days; a drawing of the strike is shown. In 1879, Thomas Edison invents the light bulb; a diagram of Edison’s incandescent light bulb is shown. In 1886, a labor rally at Haymarket Square erupts in violence, and the American Federation of Labor is founded; an engraving depicting the Haymarket violence is shown. In 1892, the Homestead Steel Strike occurs; a magazine cover with a drawing of the newly surrendered strikers is shown."/>
          <p:cNvPicPr>
            <a:picLocks noGrp="1" noChangeAspect="1"/>
          </p:cNvPicPr>
          <p:nvPr>
            <p:ph type="pic" sz="quarter" idx="13"/>
          </p:nvPr>
        </p:nvPicPr>
        <p:blipFill>
          <a:blip r:embed="rId2"/>
          <a:stretch>
            <a:fillRect/>
          </a:stretch>
        </p:blipFill>
        <p:spPr>
          <a:xfrm>
            <a:off x="1205742" y="1122386"/>
            <a:ext cx="656582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D988794-82A1-483F-9A7B-0C6710B6DD3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Advertisements of the late nineteenth century promoted the higher quality and lower prices that people could expect from new inventions. Here, a knitting factory promotes the fact that its machines make seamless hose, while still acknowledging the traditional role of women in the garment industry, from grandmothers who used to sew by hand to young women who now used machines.</a:t>
            </a:r>
          </a:p>
        </p:txBody>
      </p:sp>
      <p:pic>
        <p:nvPicPr>
          <p:cNvPr id="6" name="Figure" descr="An advertisement shows a drawing of an elderly woman, who is wearing a traditional shawl and bonnet, knitting a stocking. Beneath her is a drawing of many rows of workers sewing in a factory and a close-up drawing of several young women making hosiery using modern equipment. The text reads “Cooper, Wells Ld. Seamless Hosiery. Manufactured at St. Joseph, Mich.”"/>
          <p:cNvPicPr>
            <a:picLocks noGrp="1" noChangeAspect="1"/>
          </p:cNvPicPr>
          <p:nvPr>
            <p:ph type="pic" sz="quarter" idx="13"/>
          </p:nvPr>
        </p:nvPicPr>
        <p:blipFill>
          <a:blip r:embed="rId2"/>
          <a:stretch>
            <a:fillRect/>
          </a:stretch>
        </p:blipFill>
        <p:spPr>
          <a:xfrm>
            <a:off x="1358631" y="1108075"/>
            <a:ext cx="2229388"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18.3</a:t>
            </a:r>
          </a:p>
        </p:txBody>
      </p:sp>
    </p:spTree>
    <p:extLst>
      <p:ext uri="{BB962C8B-B14F-4D97-AF65-F5344CB8AC3E}">
        <p14:creationId xmlns:p14="http://schemas.microsoft.com/office/powerpoint/2010/main" val="328509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258D893-6BFC-4F37-A3B5-DDA8057FC8D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age from Alexander Graham Bell’s patent of the telephone is shown, depicting different illustrations of the device."/>
          <p:cNvPicPr>
            <a:picLocks noGrp="1" noChangeAspect="1"/>
          </p:cNvPicPr>
          <p:nvPr>
            <p:ph type="pic" sz="quarter" idx="13"/>
          </p:nvPr>
        </p:nvPicPr>
        <p:blipFill>
          <a:blip r:embed="rId2"/>
          <a:stretch>
            <a:fillRect/>
          </a:stretch>
        </p:blipFill>
        <p:spPr>
          <a:xfrm>
            <a:off x="4697089" y="1108075"/>
            <a:ext cx="3615384"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Alexander Graham Bell’s patent of the telephone was one of almost 700,000 U.S. patents issued between 1850 and 1900. Although the patent itself was only six pages long, including two pages of illustrations, it proved to be one of the most contested and profitable of the nineteenth century. (credit: U.S. National Archives and Records Administration)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18.4</a:t>
            </a:r>
          </a:p>
        </p:txBody>
      </p:sp>
    </p:spTree>
    <p:extLst>
      <p:ext uri="{BB962C8B-B14F-4D97-AF65-F5344CB8AC3E}">
        <p14:creationId xmlns:p14="http://schemas.microsoft.com/office/powerpoint/2010/main" val="179368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F70D2E3-8489-47EE-AAF0-541F7B29218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Thomas Alva Edison was the quintessential inventor of the era, with a passion for new ideas and over one thousand patents to his name. Seen here with his incandescent light bulb, which he invented in 1879, Edison produced many inventions that subsequently transformed the country and the world.</a:t>
            </a:r>
          </a:p>
        </p:txBody>
      </p:sp>
      <p:pic>
        <p:nvPicPr>
          <p:cNvPr id="6" name="Figure" descr="A photograph shows Thomas Edison in a brightly lit workroom. Beside him is a table holding an incandescent light bulb."/>
          <p:cNvPicPr>
            <a:picLocks noGrp="1" noChangeAspect="1"/>
          </p:cNvPicPr>
          <p:nvPr>
            <p:ph type="pic" sz="quarter" idx="13"/>
          </p:nvPr>
        </p:nvPicPr>
        <p:blipFill>
          <a:blip r:embed="rId2"/>
          <a:stretch>
            <a:fillRect/>
          </a:stretch>
        </p:blipFill>
        <p:spPr>
          <a:xfrm>
            <a:off x="569961" y="1108075"/>
            <a:ext cx="3806728"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18.5</a:t>
            </a:r>
          </a:p>
        </p:txBody>
      </p:sp>
    </p:spTree>
    <p:extLst>
      <p:ext uri="{BB962C8B-B14F-4D97-AF65-F5344CB8AC3E}">
        <p14:creationId xmlns:p14="http://schemas.microsoft.com/office/powerpoint/2010/main" val="328509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A215DB8-80B7-47B6-8A1B-7EEAEE70361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Great Race for the Western Stakes,” a Currier &amp; Ives lithograph from 1870, depicts one of Cornelius Vanderbilt’s rare failed attempts at further consolidating his railroad empire, when he lost his 1866–1868 battle with James Fisk, Jay Gould, and Daniel Drew for control of the Erie Railway Company.</a:t>
            </a:r>
          </a:p>
        </p:txBody>
      </p:sp>
      <p:pic>
        <p:nvPicPr>
          <p:cNvPr id="9" name="Figure" descr="A Currier &amp; Ives lithograph shows a cartoon of Cornelius Vanderbilt straddling two train engines labeled Hudson River R.R. and N.Y. Central R.R. while trying to convince a man on a train engine labeled Erie R.R. to join his company."/>
          <p:cNvPicPr>
            <a:picLocks noGrp="1" noChangeAspect="1"/>
          </p:cNvPicPr>
          <p:nvPr>
            <p:ph type="pic" sz="quarter" idx="13"/>
          </p:nvPr>
        </p:nvPicPr>
        <p:blipFill>
          <a:blip r:embed="rId2"/>
          <a:stretch>
            <a:fillRect/>
          </a:stretch>
        </p:blipFill>
        <p:spPr>
          <a:xfrm>
            <a:off x="1832960" y="1122386"/>
            <a:ext cx="531139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2B74D59-B5F2-4EE2-B5F3-8C5978674FC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Andrew Carnegie made his fortune in steel at such factories as the Carnegie Steel Works located in Youngstown, Ohio, where new technologies allowed the strong metal to be used in far more applications than ever before. Carnegie’s empire grew to include iron ore mines, furnaces, mills, and steel works companies.</a:t>
            </a:r>
          </a:p>
        </p:txBody>
      </p:sp>
      <p:pic>
        <p:nvPicPr>
          <p:cNvPr id="9" name="Figure" descr="An illustration shows the Carnegie Steel Works factory. The text reads “Carnegie Steel Works, (Ohio Works), Youngstown, Ohio.”"/>
          <p:cNvPicPr>
            <a:picLocks noGrp="1" noChangeAspect="1"/>
          </p:cNvPicPr>
          <p:nvPr>
            <p:ph type="pic" sz="quarter" idx="13"/>
          </p:nvPr>
        </p:nvPicPr>
        <p:blipFill>
          <a:blip r:embed="rId2"/>
          <a:stretch>
            <a:fillRect/>
          </a:stretch>
        </p:blipFill>
        <p:spPr>
          <a:xfrm>
            <a:off x="1620950" y="1122386"/>
            <a:ext cx="573541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18.7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E70F7D0-06EB-47D2-8F28-65C9F2B4773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cover illustration for the “District Messenger Boy” board game shows a uniformed young man running through the streets with a paper message in his hand. The large buildings of a city loom in the background. The text reads “Game of the District Messenger Boy, or Merit Rewarded.”"/>
          <p:cNvPicPr>
            <a:picLocks noGrp="1" noChangeAspect="1"/>
          </p:cNvPicPr>
          <p:nvPr>
            <p:ph type="pic" sz="quarter" idx="13"/>
          </p:nvPr>
        </p:nvPicPr>
        <p:blipFill>
          <a:blip r:embed="rId2"/>
          <a:stretch>
            <a:fillRect/>
          </a:stretch>
        </p:blipFill>
        <p:spPr>
          <a:xfrm>
            <a:off x="5075268" y="1108075"/>
            <a:ext cx="2859027"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Based on a book by Horatio Alger, District Messenger Boy was a board game where players could achieve the ultimate goal of material success. Alger wrote hundreds of books on a common theme: A poor but hardworking boy can get ahead and make his fortune through a combination of “luck and pluck.”</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18.8</a:t>
            </a:r>
          </a:p>
        </p:txBody>
      </p:sp>
    </p:spTree>
    <p:extLst>
      <p:ext uri="{BB962C8B-B14F-4D97-AF65-F5344CB8AC3E}">
        <p14:creationId xmlns:p14="http://schemas.microsoft.com/office/powerpoint/2010/main" val="1793688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291</TotalTime>
  <Words>1712</Words>
  <Application>Microsoft Office PowerPoint</Application>
  <PresentationFormat>On-screen Show (4:3)</PresentationFormat>
  <Paragraphs>50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Black</vt:lpstr>
      <vt:lpstr>Calibri</vt:lpstr>
      <vt:lpstr>Essential</vt:lpstr>
      <vt:lpstr>U.S. HISTORY</vt:lpstr>
      <vt:lpstr>Figure 18.1</vt:lpstr>
      <vt:lpstr>Figure 18.2</vt:lpstr>
      <vt:lpstr>Figure 18.3</vt:lpstr>
      <vt:lpstr>Figure 18.4</vt:lpstr>
      <vt:lpstr>Figure 18.5</vt:lpstr>
      <vt:lpstr>Figure 18.6</vt:lpstr>
      <vt:lpstr>Figure 18.7</vt:lpstr>
      <vt:lpstr>Figure 18.8</vt:lpstr>
      <vt:lpstr>Figure 18.9</vt:lpstr>
      <vt:lpstr>Figure 18.10</vt:lpstr>
      <vt:lpstr>Figure 18.11</vt:lpstr>
      <vt:lpstr>Figure 18.12</vt:lpstr>
      <vt:lpstr>Figure 18.13</vt:lpstr>
      <vt:lpstr>Figure 18.14</vt:lpstr>
      <vt:lpstr>Figure 18.15</vt:lpstr>
      <vt:lpstr>Figure 18.16</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18 - Industrialization and the Rise of Big Business, 1870-1900</dc:title>
  <dc:creator>Spuddy McSpare</dc:creator>
  <cp:lastModifiedBy>Conversion_07</cp:lastModifiedBy>
  <cp:revision>40</cp:revision>
  <dcterms:created xsi:type="dcterms:W3CDTF">2012-06-04T02:13:36Z</dcterms:created>
  <dcterms:modified xsi:type="dcterms:W3CDTF">2017-09-11T11:22:02Z</dcterms:modified>
</cp:coreProperties>
</file>