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1"/>
  </p:notesMasterIdLst>
  <p:handoutMasterIdLst>
    <p:handoutMasterId r:id="rId22"/>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591" autoAdjust="0"/>
  </p:normalViewPr>
  <p:slideViewPr>
    <p:cSldViewPr snapToGrid="0" snapToObjects="1">
      <p:cViewPr varScale="1">
        <p:scale>
          <a:sx n="105" d="100"/>
          <a:sy n="105" d="100"/>
        </p:scale>
        <p:origin x="1794" y="78"/>
      </p:cViewPr>
      <p:guideLst>
        <p:guide orient="horz" pos="2160"/>
        <p:guide pos="2880"/>
      </p:guideLst>
    </p:cSldViewPr>
  </p:slideViewPr>
  <p:outlineViewPr>
    <p:cViewPr>
      <p:scale>
        <a:sx n="33" d="100"/>
        <a:sy n="33" d="100"/>
      </p:scale>
      <p:origin x="0" y="-42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BE1B60-AFD6-4844-837F-56F549763012}" type="datetimeFigureOut">
              <a:rPr lang="en-US" smtClean="0"/>
              <a:t>09/11/17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1E99C3-C8F8-4F41-A59C-270F3EC82121}" type="slidenum">
              <a:rPr lang="en-US" smtClean="0"/>
              <a:t>‹#›</a:t>
            </a:fld>
            <a:endParaRPr lang="en-US"/>
          </a:p>
        </p:txBody>
      </p:sp>
    </p:spTree>
    <p:extLst>
      <p:ext uri="{BB962C8B-B14F-4D97-AF65-F5344CB8AC3E}">
        <p14:creationId xmlns:p14="http://schemas.microsoft.com/office/powerpoint/2010/main" val="13158112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E99C3-C8F8-4F41-A59C-270F3EC82121}" type="slidenum">
              <a:rPr lang="en-US" smtClean="0"/>
              <a:t>1</a:t>
            </a:fld>
            <a:endParaRPr lang="en-US"/>
          </a:p>
        </p:txBody>
      </p:sp>
    </p:spTree>
    <p:extLst>
      <p:ext uri="{BB962C8B-B14F-4D97-AF65-F5344CB8AC3E}">
        <p14:creationId xmlns:p14="http://schemas.microsoft.com/office/powerpoint/2010/main" val="94157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5549082"/>
            <a:ext cx="1226434" cy="833592"/>
          </a:xfrm>
          <a:prstGeom prst="rect">
            <a:avLst/>
          </a:prstGeom>
        </p:spPr>
      </p:pic>
      <p:pic>
        <p:nvPicPr>
          <p:cNvPr id="4" name="Figure" descr="U.S. History"/>
          <p:cNvPicPr>
            <a:picLocks noChangeAspect="1"/>
          </p:cNvPicPr>
          <p:nvPr/>
        </p:nvPicPr>
        <p:blipFill>
          <a:blip r:embed="rId4"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13 Antebellum Idealism and Reform Impulses, 1820–1860</a:t>
            </a:r>
          </a:p>
          <a:p>
            <a:pPr algn="ctr"/>
            <a:r>
              <a:rPr lang="en-US" sz="1600" cap="none" dirty="0">
                <a:solidFill>
                  <a:schemeClr val="tx1"/>
                </a:solidFill>
                <a:latin typeface="+mn-lt"/>
              </a:rPr>
              <a:t>PowerPoint Image Slideshow</a:t>
            </a:r>
          </a:p>
        </p:txBody>
      </p:sp>
      <p:sp>
        <p:nvSpPr>
          <p:cNvPr id="8" name="Title">
            <a:extLst>
              <a:ext uri="{FF2B5EF4-FFF2-40B4-BE49-F238E27FC236}">
                <a16:creationId xmlns:a16="http://schemas.microsoft.com/office/drawing/2014/main" id="{5242D831-615D-4384-B132-582479F2B2AF}"/>
              </a:ext>
            </a:extLst>
          </p:cNvPr>
          <p:cNvSpPr>
            <a:spLocks noGrp="1"/>
          </p:cNvSpPr>
          <p:nvPr>
            <p:ph type="title" idx="4294967295"/>
          </p:nvPr>
        </p:nvSpPr>
        <p:spPr>
          <a:xfrm>
            <a:off x="0" y="690288"/>
            <a:ext cx="9144000" cy="734641"/>
          </a:xfrm>
        </p:spPr>
        <p:txBody>
          <a:bodyPr>
            <a:normAutofit/>
          </a:bodyPr>
          <a:lstStyle/>
          <a:p>
            <a:pPr algn="ctr"/>
            <a:r>
              <a:rPr lang="en-US" sz="3600" dirty="0"/>
              <a:t>U.S. History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5ED829E-81AB-4B98-8AE9-5912846AAC80}"/>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Oneida Community was a utopian experiment located in Oneida, New York, from 1848 to 1881.</a:t>
            </a:r>
          </a:p>
        </p:txBody>
      </p:sp>
      <p:pic>
        <p:nvPicPr>
          <p:cNvPr id="9" name="Figure" descr="A photograph depicts a large, opulent house surrounded by a lawn on which men, women, and children sit, stand, and converse."/>
          <p:cNvPicPr>
            <a:picLocks noGrp="1" noChangeAspect="1"/>
          </p:cNvPicPr>
          <p:nvPr>
            <p:ph type="pic" sz="quarter" idx="13"/>
          </p:nvPr>
        </p:nvPicPr>
        <p:blipFill>
          <a:blip r:embed="rId2"/>
          <a:stretch>
            <a:fillRect/>
          </a:stretch>
        </p:blipFill>
        <p:spPr>
          <a:xfrm>
            <a:off x="2555189" y="1122386"/>
            <a:ext cx="3866933"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13.9</a:t>
            </a:r>
          </a:p>
        </p:txBody>
      </p:sp>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79769595-8FF2-468D-BA53-A91E347896FC}"/>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Carl Christian Anton Christensen depicts </a:t>
            </a:r>
            <a:r>
              <a:rPr lang="en-US" sz="1600" i="1" dirty="0"/>
              <a:t>The angel Moroni delivering the plates of the Book of Mormon to Joseph Smith, </a:t>
            </a:r>
            <a:r>
              <a:rPr lang="en-US" sz="1600" dirty="0"/>
              <a:t>circa 1886 (a). On the basis of these plates, Joseph Smith (b) founded the Church of Latter-Day Saints. Following Smith’s death at the hands of a mob in Illinois, Brigham Young took control of the church and led them west to the Salt Lake Valley, which at that time was still part of Mexico.</a:t>
            </a:r>
          </a:p>
        </p:txBody>
      </p:sp>
      <p:pic>
        <p:nvPicPr>
          <p:cNvPr id="9" name="Figure" descr="Illustration (a) depicts a wooded clearing in which a bearded, white-robed angel delivers the Book of Mormon to Joseph Smith, who kneels at the angel’s feet in a dark suit. Photograph (b) is a portrait of Joseph Smith."/>
          <p:cNvPicPr>
            <a:picLocks noGrp="1" noChangeAspect="1"/>
          </p:cNvPicPr>
          <p:nvPr>
            <p:ph type="pic" sz="quarter" idx="13"/>
          </p:nvPr>
        </p:nvPicPr>
        <p:blipFill>
          <a:blip r:embed="rId2"/>
          <a:stretch>
            <a:fillRect/>
          </a:stretch>
        </p:blipFill>
        <p:spPr>
          <a:xfrm>
            <a:off x="2022481" y="1122386"/>
            <a:ext cx="493234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DF739EC-8C0A-4081-A895-64E87FB7892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Brook Farm printed </a:t>
            </a:r>
            <a:r>
              <a:rPr lang="en-US" sz="1600" i="1" dirty="0"/>
              <a:t>The Harbinger </a:t>
            </a:r>
            <a:r>
              <a:rPr lang="en-US" sz="1600" dirty="0"/>
              <a:t>(a) to share its ideals more widely. George Ripley (b), who founded the farm, was burdened with a huge debt several years later when the community collapsed.</a:t>
            </a:r>
          </a:p>
        </p:txBody>
      </p:sp>
      <p:pic>
        <p:nvPicPr>
          <p:cNvPr id="9" name="Figure" descr="Image (a) shows the front page of The Harbinger. Photograph (b) is a portrait of George Ripley."/>
          <p:cNvPicPr>
            <a:picLocks noGrp="1" noChangeAspect="1"/>
          </p:cNvPicPr>
          <p:nvPr>
            <p:ph type="pic" sz="quarter" idx="13"/>
          </p:nvPr>
        </p:nvPicPr>
        <p:blipFill>
          <a:blip r:embed="rId2"/>
          <a:stretch>
            <a:fillRect/>
          </a:stretch>
        </p:blipFill>
        <p:spPr>
          <a:xfrm>
            <a:off x="1995454" y="1122386"/>
            <a:ext cx="498640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13.11</a:t>
            </a:r>
          </a:p>
        </p:txBody>
      </p:sp>
    </p:spTree>
    <p:extLst>
      <p:ext uri="{BB962C8B-B14F-4D97-AF65-F5344CB8AC3E}">
        <p14:creationId xmlns:p14="http://schemas.microsoft.com/office/powerpoint/2010/main" val="103999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728F715-F6C9-4F49-98CC-6C4459B520B1}"/>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1838 engraving of New Harmony shows the ideal collective community that Robert Owen hoped to build.</a:t>
            </a:r>
          </a:p>
        </p:txBody>
      </p:sp>
      <p:pic>
        <p:nvPicPr>
          <p:cNvPr id="9" name="Figure" descr="An engraving depicts an aerial view of a peaceful bucolic landscape with a massive walled compound at its center. Within the compound, several large buildings, including an industrial building from which steam rises, are visible. From a nearby hill, a small group of adults and children gaze at the community."/>
          <p:cNvPicPr>
            <a:picLocks noGrp="1" noChangeAspect="1"/>
          </p:cNvPicPr>
          <p:nvPr>
            <p:ph type="pic" sz="quarter" idx="13"/>
          </p:nvPr>
        </p:nvPicPr>
        <p:blipFill>
          <a:blip r:embed="rId2"/>
          <a:stretch>
            <a:fillRect/>
          </a:stretch>
        </p:blipFill>
        <p:spPr>
          <a:xfrm>
            <a:off x="1571930" y="1122386"/>
            <a:ext cx="5833451"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885980E-AC35-4F82-A52A-17DF255D16CE}"/>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1846 image, </a:t>
            </a:r>
            <a:r>
              <a:rPr lang="en-US" sz="1600" i="1" dirty="0"/>
              <a:t>The Drunkards Progress. From the First Glass to the Grave, </a:t>
            </a:r>
            <a:r>
              <a:rPr lang="en-US" sz="1600" dirty="0"/>
              <a:t>by Nathaniel Currier, shows the destruction that prohibitionists thought could result from drinking alcoholic beverages.</a:t>
            </a:r>
          </a:p>
        </p:txBody>
      </p:sp>
      <p:pic>
        <p:nvPicPr>
          <p:cNvPr id="9" name="Figure" descr="An illustration, The Drunkards Progress. From the First Glass to the Grave, shows a staircase that rises on one side and descends on the other. A scene of a drinking man is depicted on each step, with text describing his progressive downfall through drink: Step 1. A glass with a friend. Step 2. A glass to keep the cold out. Step 3. A glass too much. Step 4. Drunk and riotous. Step 5. The summit attained. Jolly companions. A confirmed drunkard. Step 6. Poverty and disease. Step 7. Forsaken by Friends. Step 8. Desperation and crime. Step 9. Death by suicide.” At the bottom is an illustration of a woman with her face in her hand, leading her child from their home."/>
          <p:cNvPicPr>
            <a:picLocks noGrp="1" noChangeAspect="1"/>
          </p:cNvPicPr>
          <p:nvPr>
            <p:ph type="pic" sz="quarter" idx="13"/>
          </p:nvPr>
        </p:nvPicPr>
        <p:blipFill>
          <a:blip r:embed="rId2"/>
          <a:stretch>
            <a:fillRect/>
          </a:stretch>
        </p:blipFill>
        <p:spPr>
          <a:xfrm>
            <a:off x="2015779" y="1122386"/>
            <a:ext cx="494575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13.13</a:t>
            </a:r>
          </a:p>
        </p:txBody>
      </p:sp>
    </p:spTree>
    <p:extLst>
      <p:ext uri="{BB962C8B-B14F-4D97-AF65-F5344CB8AC3E}">
        <p14:creationId xmlns:p14="http://schemas.microsoft.com/office/powerpoint/2010/main" val="103999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C802D12-249E-4A62-A986-157D3A91D51F}"/>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March 1848 cover of the </a:t>
            </a:r>
            <a:r>
              <a:rPr lang="en-US" sz="1600" i="1" dirty="0">
                <a:solidFill>
                  <a:schemeClr val="tx1"/>
                </a:solidFill>
              </a:rPr>
              <a:t>American Phrenological Journal </a:t>
            </a:r>
            <a:r>
              <a:rPr lang="en-US" sz="1600" dirty="0">
                <a:solidFill>
                  <a:schemeClr val="tx1"/>
                </a:solidFill>
              </a:rPr>
              <a:t>illustrates the different faculties of the mind as envisioned by phrenologists.</a:t>
            </a:r>
          </a:p>
        </p:txBody>
      </p:sp>
      <p:pic>
        <p:nvPicPr>
          <p:cNvPr id="6" name="Figure" descr="The March 1848 cover of the American Phrenological Journal depicts a human head; the brain region contains a series of vignettes showing the various faculties of the mind."/>
          <p:cNvPicPr>
            <a:picLocks noGrp="1" noChangeAspect="1"/>
          </p:cNvPicPr>
          <p:nvPr>
            <p:ph type="pic" sz="quarter" idx="13"/>
          </p:nvPr>
        </p:nvPicPr>
        <p:blipFill>
          <a:blip r:embed="rId2"/>
          <a:stretch>
            <a:fillRect/>
          </a:stretch>
        </p:blipFill>
        <p:spPr>
          <a:xfrm>
            <a:off x="616511" y="1108075"/>
            <a:ext cx="3713628" cy="5256213"/>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13.14</a:t>
            </a:r>
          </a:p>
        </p:txBody>
      </p:sp>
    </p:spTree>
    <p:extLst>
      <p:ext uri="{BB962C8B-B14F-4D97-AF65-F5344CB8AC3E}">
        <p14:creationId xmlns:p14="http://schemas.microsoft.com/office/powerpoint/2010/main" val="328509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4614515-E2F4-461A-8EB4-B0DB2E8616D2}"/>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50" dirty="0"/>
              <a:t>In </a:t>
            </a:r>
            <a:r>
              <a:rPr lang="en-US" sz="1550" i="1" dirty="0"/>
              <a:t>Horrid Massacre in Virginia, </a:t>
            </a:r>
            <a:r>
              <a:rPr lang="en-US" sz="1550" dirty="0"/>
              <a:t>circa 1831, the text on the bottom reads, “The Scenes which the above plate is designed to represent are Fig 1. a mother intreating for the lives of her children. -2. Mr. Travis, cruelly murdered by his own Slaves. -3. Mr. Barrow, who bravely defended himself until his wife escaped. -4. A comp. of mounted Dragoons in pursuit of the Blacks.” From whose side do you think the illustrator is telling this story?</a:t>
            </a:r>
          </a:p>
        </p:txBody>
      </p:sp>
      <p:pic>
        <p:nvPicPr>
          <p:cNvPr id="9" name="Figure" descr="A four-paneled engraving depicts scenes from Nat Turner’s Rebellion. The first shows a well-dressed white woman holding several children, with one hand raised in defense as a hatchet-bearing black man in shabby dress prepares to strike. The second shows a well-dressed white man falling to the ground, holding up a hand in self-defense, as two black men attack him with knives. The third shows a well-dressed white man and a black man engaged in hand-to-hand combat, each wielding a knife. The fourth shows a group of uniformed, mounted white men pursuing several black men, who flee on foot. The text on the bottom reads, “The Scenes which the above plate is designed to represent are Fig 1. a mother intreating for the lives of her children. -2. Mr. Travis, cruelly murdered by his own Slaves. -3. Mr. Barrow, who bravely defended himself until his wife escaped. -4. A comp. of mounted Dragoons in pursuit of the Blacks.”"/>
          <p:cNvPicPr>
            <a:picLocks noGrp="1" noChangeAspect="1"/>
          </p:cNvPicPr>
          <p:nvPr>
            <p:ph type="pic" sz="quarter" idx="13"/>
          </p:nvPr>
        </p:nvPicPr>
        <p:blipFill>
          <a:blip r:embed="rId2"/>
          <a:stretch>
            <a:fillRect/>
          </a:stretch>
        </p:blipFill>
        <p:spPr>
          <a:xfrm>
            <a:off x="2407821" y="1122386"/>
            <a:ext cx="416166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13.15</a:t>
            </a:r>
          </a:p>
        </p:txBody>
      </p:sp>
    </p:spTree>
    <p:extLst>
      <p:ext uri="{BB962C8B-B14F-4D97-AF65-F5344CB8AC3E}">
        <p14:creationId xmlns:p14="http://schemas.microsoft.com/office/powerpoint/2010/main" val="103999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CBF1FED-40C8-41B9-9C6A-8E6BB55F3E4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woodcuts of a chained and pleading slave, </a:t>
            </a:r>
            <a:r>
              <a:rPr lang="en-US" sz="1600" i="1" dirty="0"/>
              <a:t>Am I Not a Man and a Brother? </a:t>
            </a:r>
            <a:r>
              <a:rPr lang="en-US" sz="1600" dirty="0"/>
              <a:t>(a) and </a:t>
            </a:r>
            <a:r>
              <a:rPr lang="en-US" sz="1600" i="1" dirty="0"/>
              <a:t>Am I Not a Woman and a Sister?, </a:t>
            </a:r>
            <a:r>
              <a:rPr lang="en-US" sz="1600" dirty="0"/>
              <a:t>accompanied abolitionist John Greenleaf Whittier’s antislavery poem, “Our Countrymen in Chains.” Such images exemplified moral suasion: showing with pathos and humanity the moral wrongness of slavery.</a:t>
            </a:r>
          </a:p>
        </p:txBody>
      </p:sp>
      <p:pic>
        <p:nvPicPr>
          <p:cNvPr id="9" name="Figure" descr="Woodcut (a) depicts a kneeling, shirtless black man with chained wrists, holding up his hands in a plea. Below him, a banner reads “Am I not a man and a brother?” Woodcut (b) shows a black woman in the same position; her banner reads “Am I not a woman and a sister?”"/>
          <p:cNvPicPr>
            <a:picLocks noGrp="1" noChangeAspect="1"/>
          </p:cNvPicPr>
          <p:nvPr>
            <p:ph type="pic" sz="quarter" idx="13"/>
          </p:nvPr>
        </p:nvPicPr>
        <p:blipFill>
          <a:blip r:embed="rId2"/>
          <a:stretch>
            <a:fillRect/>
          </a:stretch>
        </p:blipFill>
        <p:spPr>
          <a:xfrm>
            <a:off x="1015303" y="1122386"/>
            <a:ext cx="6946705"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13.16</a:t>
            </a:r>
          </a:p>
        </p:txBody>
      </p:sp>
    </p:spTree>
    <p:extLst>
      <p:ext uri="{BB962C8B-B14F-4D97-AF65-F5344CB8AC3E}">
        <p14:creationId xmlns:p14="http://schemas.microsoft.com/office/powerpoint/2010/main" val="103999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8A267BF5-AA9B-470D-8B55-86905B871B64}"/>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50" dirty="0"/>
              <a:t>This 1856 ambrotype of Frederick Douglass (a) demonstrates an early type of photography developed on glass. Douglass was an escaped slave who was instrumental in the abolitionism movement. His slave narrative, told in </a:t>
            </a:r>
            <a:r>
              <a:rPr lang="en-US" sz="1450" i="1" dirty="0"/>
              <a:t>Narrative of the Life of Frederick Douglass, An American Slave Written by Himself  </a:t>
            </a:r>
            <a:r>
              <a:rPr lang="en-US" sz="1450" dirty="0"/>
              <a:t>(b), followed a long line of similar narratives that demonstrated the brutality of slavery for northerners unfamiliar with the institution.</a:t>
            </a:r>
          </a:p>
        </p:txBody>
      </p:sp>
      <p:pic>
        <p:nvPicPr>
          <p:cNvPr id="9" name="Figure" descr="Photograph (a) is a portrait of Frederick Douglass. Image (b) shows the front page of Narrative of the Life of Frederick Douglass, An American Slave Written by Himself."/>
          <p:cNvPicPr>
            <a:picLocks noGrp="1" noChangeAspect="1"/>
          </p:cNvPicPr>
          <p:nvPr>
            <p:ph type="pic" sz="quarter" idx="13"/>
          </p:nvPr>
        </p:nvPicPr>
        <p:blipFill>
          <a:blip r:embed="rId2"/>
          <a:stretch>
            <a:fillRect/>
          </a:stretch>
        </p:blipFill>
        <p:spPr>
          <a:xfrm>
            <a:off x="2321945" y="1122386"/>
            <a:ext cx="4333421"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13.17</a:t>
            </a:r>
          </a:p>
        </p:txBody>
      </p:sp>
    </p:spTree>
    <p:extLst>
      <p:ext uri="{BB962C8B-B14F-4D97-AF65-F5344CB8AC3E}">
        <p14:creationId xmlns:p14="http://schemas.microsoft.com/office/powerpoint/2010/main" val="103999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D1D9C45-3825-4797-9A6D-7A24579F1316}"/>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Elizabeth Cady Stanton (a) and Lucretia Mott (b) both emerged from the abolitionist movement as strong advocates of women’s rights.</a:t>
            </a:r>
          </a:p>
        </p:txBody>
      </p:sp>
      <p:pic>
        <p:nvPicPr>
          <p:cNvPr id="9" name="Figure" descr="Photograph (a) shows Elizabeth Cady Stanton seated with two children. Painting (b) is a portrait of Lucretia Mott."/>
          <p:cNvPicPr>
            <a:picLocks noGrp="1" noChangeAspect="1"/>
          </p:cNvPicPr>
          <p:nvPr>
            <p:ph type="pic" sz="quarter" idx="13"/>
          </p:nvPr>
        </p:nvPicPr>
        <p:blipFill>
          <a:blip r:embed="rId2"/>
          <a:stretch>
            <a:fillRect/>
          </a:stretch>
        </p:blipFill>
        <p:spPr>
          <a:xfrm>
            <a:off x="1671261" y="1122386"/>
            <a:ext cx="563478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13.18</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FC6944D-CA33-4EF3-8092-F124CA410B20}"/>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masthead of </a:t>
            </a:r>
            <a:r>
              <a:rPr lang="en-US" sz="1600" i="1" dirty="0"/>
              <a:t>The Liberator, </a:t>
            </a:r>
            <a:r>
              <a:rPr lang="en-US" sz="1600" dirty="0"/>
              <a:t>by Hammatt Billings in 1850, highlights the religious aspect of antislavery crusades. </a:t>
            </a:r>
            <a:r>
              <a:rPr lang="en-US" sz="1600" i="1" dirty="0"/>
              <a:t>The Liberator </a:t>
            </a:r>
            <a:r>
              <a:rPr lang="en-US" sz="1600" dirty="0"/>
              <a:t>was an abolitionist newspaper published by William Lloyd Garrison, one of the leaders of the abolitionist movement in the United States.</a:t>
            </a:r>
          </a:p>
        </p:txBody>
      </p:sp>
      <p:pic>
        <p:nvPicPr>
          <p:cNvPr id="9" name="Figure" descr="The illustrated masthead of The Liberator is shown. On the left, a vignette shows an auctioneer selling slaves at auction. On the right, slaves rejoice in their emancipation. In a circle at the center, Jesus Christ stands, arm raised, between a kneeling slave and a fleeing slaveholder. The caption reads “I come to break the bonds of the oppressor.” Below the masthead are the words “Our country is the World, our Countrymen are all Mankind.”"/>
          <p:cNvPicPr>
            <a:picLocks noGrp="1" noChangeAspect="1"/>
          </p:cNvPicPr>
          <p:nvPr>
            <p:ph type="pic" sz="quarter" idx="13"/>
          </p:nvPr>
        </p:nvPicPr>
        <p:blipFill>
          <a:blip r:embed="rId2"/>
          <a:stretch>
            <a:fillRect/>
          </a:stretch>
        </p:blipFill>
        <p:spPr>
          <a:xfrm>
            <a:off x="571609" y="1122386"/>
            <a:ext cx="7834093"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6CEBB11-64C3-40AA-8B0C-27995B8A084F}"/>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pPr marL="342900" indent="-342900"/>
            <a:endParaRPr lang="en-US" sz="1600" dirty="0"/>
          </a:p>
        </p:txBody>
      </p:sp>
      <p:pic>
        <p:nvPicPr>
          <p:cNvPr id="9" name="Figure" descr="A timeline shows important events of the era. In 1827, the American Temperance Society is formed. In 1830, Joseph Smith founds the Church of the Latter Day Saints. In 1831, Nat Turner leads a slave rebellion; an illustration depicting scenes from the rebellion is shown. In 1833, William Lloyd Garrison founds the American Anti-Slavery society; a photograph of Garrison is shown. In 1841, Ralph Waldo Emerson publishes “Self-Reliance”; a photograph of Emerson is shown. In 1848, supporters of women’s rights gather at Seneca Falls; the official announcement for the convention is shown. In 1854, Henry David Thoreau publishes Walden; Or, Life in the Woods. In 1855, most northeastern states “go dry” by prohibiting alcohol."/>
          <p:cNvPicPr>
            <a:picLocks noGrp="1" noChangeAspect="1"/>
          </p:cNvPicPr>
          <p:nvPr>
            <p:ph type="pic" sz="quarter" idx="13"/>
          </p:nvPr>
        </p:nvPicPr>
        <p:blipFill>
          <a:blip r:embed="rId2"/>
          <a:stretch>
            <a:fillRect/>
          </a:stretch>
        </p:blipFill>
        <p:spPr>
          <a:xfrm>
            <a:off x="696912" y="1122386"/>
            <a:ext cx="7583487"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38AB2927-276C-484C-B8EB-31E5AE925516}"/>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1819 engraving by Jacques Gerard shows a Methodist camp meeting. Revivalist camp meetings held by itinerant Protestant ministers became a feature of nineteenth-century American life.</a:t>
            </a:r>
          </a:p>
        </p:txBody>
      </p:sp>
      <p:pic>
        <p:nvPicPr>
          <p:cNvPr id="9" name="Figure" descr="An engraving depicts a Methodist camp meeting. Listeners sit, stand, and recline in a large outdoor area; trees and tents are visible in the background. On a central stage, a preacher enthusiastically addresses the crowd, with an arm raised."/>
          <p:cNvPicPr>
            <a:picLocks noGrp="1" noChangeAspect="1"/>
          </p:cNvPicPr>
          <p:nvPr>
            <p:ph type="pic" sz="quarter" idx="13"/>
          </p:nvPr>
        </p:nvPicPr>
        <p:blipFill>
          <a:blip r:embed="rId2"/>
          <a:stretch>
            <a:fillRect/>
          </a:stretch>
        </p:blipFill>
        <p:spPr>
          <a:xfrm>
            <a:off x="2076946" y="1122386"/>
            <a:ext cx="482341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DEC516D-3920-4672-95A2-97E3DDDD299F}"/>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Charles Grandison Finney (a) was one of the best-known ministers of the Second Great Awakening. Richard Allen (b) created the first separate African American church, the African Methodist Episcopal Church, in the 1790s.</a:t>
            </a:r>
          </a:p>
        </p:txBody>
      </p:sp>
      <p:pic>
        <p:nvPicPr>
          <p:cNvPr id="9" name="Figure" descr="Painting (a) is a portrait of Charles Grandison Finney. Painting (b) is a portrait of Richard Allen."/>
          <p:cNvPicPr>
            <a:picLocks noGrp="1" noChangeAspect="1"/>
          </p:cNvPicPr>
          <p:nvPr>
            <p:ph type="pic" sz="quarter" idx="13"/>
          </p:nvPr>
        </p:nvPicPr>
        <p:blipFill>
          <a:blip r:embed="rId2"/>
          <a:stretch>
            <a:fillRect/>
          </a:stretch>
        </p:blipFill>
        <p:spPr>
          <a:xfrm>
            <a:off x="1671261" y="1122386"/>
            <a:ext cx="563478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13.4</a:t>
            </a:r>
          </a:p>
        </p:txBody>
      </p:sp>
    </p:spTree>
    <p:extLst>
      <p:ext uri="{BB962C8B-B14F-4D97-AF65-F5344CB8AC3E}">
        <p14:creationId xmlns:p14="http://schemas.microsoft.com/office/powerpoint/2010/main" val="10399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2FE9DF9-2E9E-45FC-9253-3A0539D1B781}"/>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Ralph Waldo Emerson (a), shown here circa 1857, is considered the father of transcendentalism. This letter (b) from Emerson to Walt Whitman, another brilliant writer of the transcendentalist movement, demonstrates the closeness of a number of these writers.</a:t>
            </a:r>
          </a:p>
        </p:txBody>
      </p:sp>
      <p:pic>
        <p:nvPicPr>
          <p:cNvPr id="9" name="Figure" descr="Photograph (a) is a portrait of Ralph Waldo Emerson. Document (b) is a letter from Emerson to Walt Whitman. The visible text reads “Dear Sir, I am not blind to the worth of the wonderful gift of Leaves of Grass. I find it the most extraordinary piece of wit and wisdom that America has yet contributed. I am very [remainder of the letter is not visible].”"/>
          <p:cNvPicPr>
            <a:picLocks noGrp="1" noChangeAspect="1"/>
          </p:cNvPicPr>
          <p:nvPr>
            <p:ph type="pic" sz="quarter" idx="13"/>
          </p:nvPr>
        </p:nvPicPr>
        <p:blipFill>
          <a:blip r:embed="rId2"/>
          <a:stretch>
            <a:fillRect/>
          </a:stretch>
        </p:blipFill>
        <p:spPr>
          <a:xfrm>
            <a:off x="2311578" y="1122386"/>
            <a:ext cx="4354155"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326518C-DB74-4747-BE85-79657616FD70}"/>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Henry David Thoreau (a) argued that men had the right to resist authority if they deemed it unjust. “All men recognize the right of revolution; that is, the right to refuse allegiance to, and to resist, the government, when its tyranny or its inefficiency are great and unendurable.” Thoreau’s </a:t>
            </a:r>
            <a:r>
              <a:rPr lang="en-US" sz="1600" i="1" dirty="0"/>
              <a:t>Walden; or, Life in the Woods </a:t>
            </a:r>
            <a:r>
              <a:rPr lang="en-US" sz="1600" dirty="0"/>
              <a:t>(b) articulated his emphasis on the importance of nature as a gateway to greater individuality.</a:t>
            </a:r>
          </a:p>
        </p:txBody>
      </p:sp>
      <p:pic>
        <p:nvPicPr>
          <p:cNvPr id="9" name="Figure" descr="Photograph (a) is a portrait of Henry David Thoreau. Image (b) shows the cover of Thoreau’s Walden; or, Life in the Woods."/>
          <p:cNvPicPr>
            <a:picLocks noGrp="1" noChangeAspect="1"/>
          </p:cNvPicPr>
          <p:nvPr>
            <p:ph type="pic" sz="quarter" idx="13"/>
          </p:nvPr>
        </p:nvPicPr>
        <p:blipFill>
          <a:blip r:embed="rId2"/>
          <a:stretch>
            <a:fillRect/>
          </a:stretch>
        </p:blipFill>
        <p:spPr>
          <a:xfrm>
            <a:off x="2074813" y="1122386"/>
            <a:ext cx="482768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13.6</a:t>
            </a:r>
          </a:p>
        </p:txBody>
      </p:sp>
    </p:spTree>
    <p:extLst>
      <p:ext uri="{BB962C8B-B14F-4D97-AF65-F5344CB8AC3E}">
        <p14:creationId xmlns:p14="http://schemas.microsoft.com/office/powerpoint/2010/main" val="10399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C2735B7-7E2A-4DDD-B081-AD37BC914145}"/>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steel engraving of Walt Whitman by Samuel Hollyer is from a lost daguerreotype by Gabriel Harrison, taken in 1854.</a:t>
            </a:r>
          </a:p>
        </p:txBody>
      </p:sp>
      <p:pic>
        <p:nvPicPr>
          <p:cNvPr id="6" name="Figure" descr="An engraving shows Walt Whitman in a casual, relaxed pose, with one hand on his hip and the other in his pocket. He wears a loose shirt, trousers, and a hat that sits crookedly on his head."/>
          <p:cNvPicPr>
            <a:picLocks noGrp="1" noChangeAspect="1"/>
          </p:cNvPicPr>
          <p:nvPr>
            <p:ph type="pic" sz="quarter" idx="13"/>
          </p:nvPr>
        </p:nvPicPr>
        <p:blipFill>
          <a:blip r:embed="rId2"/>
          <a:stretch>
            <a:fillRect/>
          </a:stretch>
        </p:blipFill>
        <p:spPr>
          <a:xfrm>
            <a:off x="469490" y="1108075"/>
            <a:ext cx="4007669" cy="5256213"/>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13.7</a:t>
            </a:r>
          </a:p>
        </p:txBody>
      </p:sp>
    </p:spTree>
    <p:extLst>
      <p:ext uri="{BB962C8B-B14F-4D97-AF65-F5344CB8AC3E}">
        <p14:creationId xmlns:p14="http://schemas.microsoft.com/office/powerpoint/2010/main" val="328509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CA3C3BEB-D01F-416F-9D24-F7B7E96C4321}"/>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image of a Shaker dance from 1840, note the raised arms, indicating emotional expression.</a:t>
            </a:r>
          </a:p>
        </p:txBody>
      </p:sp>
      <p:pic>
        <p:nvPicPr>
          <p:cNvPr id="9" name="Figure" descr="An illustration depicts a mass of people dancing in concentric circles, arms raised, with men and women alternating. Others watch from rows of seats; men sit in one section and women in another."/>
          <p:cNvPicPr>
            <a:picLocks noGrp="1" noChangeAspect="1"/>
          </p:cNvPicPr>
          <p:nvPr>
            <p:ph type="pic" sz="quarter" idx="13"/>
          </p:nvPr>
        </p:nvPicPr>
        <p:blipFill>
          <a:blip r:embed="rId2"/>
          <a:stretch>
            <a:fillRect/>
          </a:stretch>
        </p:blipFill>
        <p:spPr>
          <a:xfrm>
            <a:off x="1372154" y="1122386"/>
            <a:ext cx="6233003"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13.8</a:t>
            </a:r>
          </a:p>
        </p:txBody>
      </p:sp>
    </p:spTree>
    <p:extLst>
      <p:ext uri="{BB962C8B-B14F-4D97-AF65-F5344CB8AC3E}">
        <p14:creationId xmlns:p14="http://schemas.microsoft.com/office/powerpoint/2010/main" val="103999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593</TotalTime>
  <Words>1841</Words>
  <Application>Microsoft Office PowerPoint</Application>
  <PresentationFormat>On-screen Show (4:3)</PresentationFormat>
  <Paragraphs>57</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Essential</vt:lpstr>
      <vt:lpstr>U.S. History</vt:lpstr>
      <vt:lpstr>Figure 13.1</vt:lpstr>
      <vt:lpstr>Figure 13.2</vt:lpstr>
      <vt:lpstr>Figure 13.3</vt:lpstr>
      <vt:lpstr>Figure 13.4</vt:lpstr>
      <vt:lpstr>Figure 13.5</vt:lpstr>
      <vt:lpstr>Figure 13.6</vt:lpstr>
      <vt:lpstr>Figure 13.7</vt:lpstr>
      <vt:lpstr>Figure 13.8</vt:lpstr>
      <vt:lpstr>Figure 13.9</vt:lpstr>
      <vt:lpstr>Figure 13.10</vt:lpstr>
      <vt:lpstr>Figure 13.11</vt:lpstr>
      <vt:lpstr>Figure 13.12</vt:lpstr>
      <vt:lpstr>Figure 13.13</vt:lpstr>
      <vt:lpstr>Figure 13.14</vt:lpstr>
      <vt:lpstr>Figure 13.15</vt:lpstr>
      <vt:lpstr>Figure 13.16</vt:lpstr>
      <vt:lpstr>Figure 13.17</vt:lpstr>
      <vt:lpstr>Figure 13.18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13 - Antebellum Idealism and Reform Impulses, 1820–1860</dc:title>
  <dc:creator>Spuddy McSpare</dc:creator>
  <cp:lastModifiedBy>Conversion_08</cp:lastModifiedBy>
  <cp:revision>56</cp:revision>
  <dcterms:created xsi:type="dcterms:W3CDTF">2012-06-04T02:13:36Z</dcterms:created>
  <dcterms:modified xsi:type="dcterms:W3CDTF">2017-09-10T21:18:21Z</dcterms:modified>
</cp:coreProperties>
</file>