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19"/>
  </p:handoutMasterIdLst>
  <p:sldIdLst>
    <p:sldId id="256" r:id="rId2"/>
    <p:sldId id="279" r:id="rId3"/>
    <p:sldId id="280" r:id="rId4"/>
    <p:sldId id="281" r:id="rId5"/>
    <p:sldId id="282" r:id="rId6"/>
    <p:sldId id="283" r:id="rId7"/>
    <p:sldId id="284" r:id="rId8"/>
    <p:sldId id="285" r:id="rId9"/>
    <p:sldId id="286" r:id="rId10"/>
    <p:sldId id="287" r:id="rId11"/>
    <p:sldId id="288" r:id="rId12"/>
    <p:sldId id="290" r:id="rId13"/>
    <p:sldId id="291" r:id="rId14"/>
    <p:sldId id="292" r:id="rId15"/>
    <p:sldId id="293" r:id="rId16"/>
    <p:sldId id="294" r:id="rId17"/>
    <p:sldId id="29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7" autoAdjust="0"/>
    <p:restoredTop sz="86418" autoAdjust="0"/>
  </p:normalViewPr>
  <p:slideViewPr>
    <p:cSldViewPr snapToGrid="0" snapToObjects="1">
      <p:cViewPr varScale="1">
        <p:scale>
          <a:sx n="91" d="100"/>
          <a:sy n="91" d="100"/>
        </p:scale>
        <p:origin x="90" y="198"/>
      </p:cViewPr>
      <p:guideLst>
        <p:guide orient="horz" pos="2160"/>
        <p:guide pos="2880"/>
      </p:guideLst>
    </p:cSldViewPr>
  </p:slideViewPr>
  <p:outlineViewPr>
    <p:cViewPr>
      <p:scale>
        <a:sx n="33" d="100"/>
        <a:sy n="33" d="100"/>
      </p:scale>
      <p:origin x="0" y="-360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10,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10,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10,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10, 2017</a:t>
            </a:fld>
            <a:endParaRPr lang="en-US" dirty="0"/>
          </a:p>
        </p:txBody>
      </p:sp>
      <p:sp>
        <p:nvSpPr>
          <p:cNvPr id="5" name="Footer Placeholder 4"/>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10,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89394"/>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descr="U.S. HISTORY"/>
          <p:cNvSpPr txBox="1">
            <a:spLocks/>
          </p:cNvSpPr>
          <p:nvPr/>
        </p:nvSpPr>
        <p:spPr>
          <a:xfrm>
            <a:off x="0" y="809297"/>
            <a:ext cx="9144000" cy="599092"/>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endParaRPr lang="en-US" dirty="0"/>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2 Early Globalization: The Atlantic World, 1492–1650</a:t>
            </a:r>
          </a:p>
          <a:p>
            <a:pPr algn="ctr"/>
            <a:r>
              <a:rPr lang="en-US" sz="1600" cap="none" dirty="0">
                <a:solidFill>
                  <a:schemeClr val="tx1"/>
                </a:solidFill>
                <a:latin typeface="+mn-lt"/>
              </a:rPr>
              <a:t>PowerPoint Image Slideshow</a:t>
            </a:r>
          </a:p>
        </p:txBody>
      </p:sp>
      <p:sp>
        <p:nvSpPr>
          <p:cNvPr id="3" name="Title">
            <a:extLst>
              <a:ext uri="{FF2B5EF4-FFF2-40B4-BE49-F238E27FC236}">
                <a16:creationId xmlns:a16="http://schemas.microsoft.com/office/drawing/2014/main" id="{7228F527-080B-4F9E-B528-60246D7F6ABA}"/>
              </a:ext>
            </a:extLst>
          </p:cNvPr>
          <p:cNvSpPr>
            <a:spLocks noGrp="1"/>
          </p:cNvSpPr>
          <p:nvPr>
            <p:ph type="title" idx="4294967295"/>
          </p:nvPr>
        </p:nvSpPr>
        <p:spPr>
          <a:xfrm>
            <a:off x="0" y="536030"/>
            <a:ext cx="9144000" cy="893697"/>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679B1AA-51F2-425E-8495-87C2A2E4B7B6}"/>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portrait of Elizabeth I of England, painted by George Gower in about 1588, shows Elizabeth with her hand on a globe, signifying her power over the world. The pictures in the background show the English defeat of the Spanish Armada.</a:t>
            </a:r>
          </a:p>
        </p:txBody>
      </p:sp>
      <p:pic>
        <p:nvPicPr>
          <p:cNvPr id="9" name="Figure" descr="A portrait of Elizabeth I shows the queen in full regalia with her hand on a globe. Behind her, through the windows, scenes showing the defeat of the Spanish Armada are visible."/>
          <p:cNvPicPr>
            <a:picLocks noGrp="1" noChangeAspect="1"/>
          </p:cNvPicPr>
          <p:nvPr>
            <p:ph type="pic" sz="quarter" idx="13"/>
          </p:nvPr>
        </p:nvPicPr>
        <p:blipFill>
          <a:blip r:embed="rId2"/>
          <a:stretch>
            <a:fillRect/>
          </a:stretch>
        </p:blipFill>
        <p:spPr>
          <a:xfrm>
            <a:off x="2294077" y="1122386"/>
            <a:ext cx="4389156"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C17363F-40F1-476A-9992-73F9D566759C}"/>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i="1" dirty="0"/>
              <a:t>Saint Bartholomew’s Day Massacre </a:t>
            </a:r>
            <a:r>
              <a:rPr lang="en-US" sz="1600" dirty="0"/>
              <a:t>(1772-84), by François Dubois, shows the horrific violence of the</a:t>
            </a:r>
            <a:r>
              <a:rPr lang="en-US" sz="1600" i="1" dirty="0"/>
              <a:t> </a:t>
            </a:r>
            <a:r>
              <a:rPr lang="en-US" sz="1600" dirty="0"/>
              <a:t>St. Bartholomew’s Day Massacre. In this scene, French Catholic troops slaughter French Protestant Calvinists.</a:t>
            </a:r>
          </a:p>
        </p:txBody>
      </p:sp>
      <p:pic>
        <p:nvPicPr>
          <p:cNvPr id="9" name="Figure" descr="A painting shows French Catholic troops slaughtering French Protestant Calvinists in the streets of Paris."/>
          <p:cNvPicPr>
            <a:picLocks noGrp="1" noChangeAspect="1"/>
          </p:cNvPicPr>
          <p:nvPr>
            <p:ph type="pic" sz="quarter" idx="13"/>
          </p:nvPr>
        </p:nvPicPr>
        <p:blipFill>
          <a:blip r:embed="rId2"/>
          <a:stretch>
            <a:fillRect/>
          </a:stretch>
        </p:blipFill>
        <p:spPr>
          <a:xfrm>
            <a:off x="2294077" y="1551454"/>
            <a:ext cx="4389156" cy="2641934"/>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55CB327-C8E7-4F56-B0CC-11A9708B4155}"/>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solidFill>
                  <a:schemeClr val="tx1"/>
                </a:solidFill>
              </a:rPr>
              <a:t>In 1588, a promoter of English colonization named Thomas Hariot published </a:t>
            </a:r>
            <a:r>
              <a:rPr lang="en-US" sz="1600" i="1" dirty="0">
                <a:solidFill>
                  <a:schemeClr val="tx1"/>
                </a:solidFill>
              </a:rPr>
              <a:t>A Briefe and True Report of the New Found Land of Virginia, </a:t>
            </a:r>
            <a:r>
              <a:rPr lang="en-US" sz="1600" dirty="0">
                <a:solidFill>
                  <a:schemeClr val="tx1"/>
                </a:solidFill>
              </a:rPr>
              <a:t>which contained many engravings of the native peoples who lived on the Carolina coast in the 1580s. This print, “The brovvyllinge of their fishe ouer the flame” (1590) by Theodor de Bry, shows the ingenuity and wisdom of the “savages” of the New World. (credit: UNC Chapel Hill)</a:t>
            </a:r>
          </a:p>
        </p:txBody>
      </p:sp>
      <p:pic>
        <p:nvPicPr>
          <p:cNvPr id="11" name="Figure" descr="An engraving shows two natives of the New World cooking fish, which lie on a wooden rack built over a fire."/>
          <p:cNvPicPr>
            <a:picLocks noGrp="1" noChangeAspect="1"/>
          </p:cNvPicPr>
          <p:nvPr>
            <p:ph type="pic" sz="quarter" idx="13"/>
          </p:nvPr>
        </p:nvPicPr>
        <p:blipFill>
          <a:blip r:embed="rId2"/>
          <a:stretch>
            <a:fillRect/>
          </a:stretch>
        </p:blipFill>
        <p:spPr>
          <a:xfrm>
            <a:off x="1843253" y="1122386"/>
            <a:ext cx="5290805"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sclaimer">
            <a:extLst>
              <a:ext uri="{FF2B5EF4-FFF2-40B4-BE49-F238E27FC236}">
                <a16:creationId xmlns:a16="http://schemas.microsoft.com/office/drawing/2014/main" id="{3FFD60A3-AB47-4F90-9F91-E7F3194A77AF}"/>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0" name="Figure Legend"/>
          <p:cNvSpPr>
            <a:spLocks noGrp="1"/>
          </p:cNvSpPr>
          <p:nvPr>
            <p:ph type="body" sz="quarter" idx="14"/>
          </p:nvPr>
        </p:nvSpPr>
        <p:spPr/>
        <p:txBody>
          <a:bodyPr>
            <a:noAutofit/>
          </a:bodyPr>
          <a:lstStyle/>
          <a:p>
            <a:r>
              <a:rPr lang="en-US" sz="1550" dirty="0">
                <a:solidFill>
                  <a:schemeClr val="tx1"/>
                </a:solidFill>
              </a:rPr>
              <a:t>In this engraving, titled </a:t>
            </a:r>
            <a:r>
              <a:rPr lang="en-US" sz="1550" i="1" dirty="0">
                <a:solidFill>
                  <a:schemeClr val="tx1"/>
                </a:solidFill>
              </a:rPr>
              <a:t>Defeat of the Iroquois</a:t>
            </a:r>
            <a:r>
              <a:rPr lang="en-US" sz="1550" dirty="0">
                <a:solidFill>
                  <a:schemeClr val="tx1"/>
                </a:solidFill>
              </a:rPr>
              <a:t> and based on a drawing by explorer Samuel de Champlain, Champlain is shown fighting on the side of the Huron and Algonquins against the Iroquois. He portrays himself in the middle of the battle, firing a gun, while the native people around him shoot arrows at each other. What does this engraving suggest about the impact of European exploration and settlement on the Americas?</a:t>
            </a:r>
          </a:p>
        </p:txBody>
      </p:sp>
      <p:pic>
        <p:nvPicPr>
          <p:cNvPr id="9" name="Figure" descr="An engraving shows Samuel de Champlain fighting on the side of the Huron and Algonquins against the Iroquois. Champlain stands in the middle of the battle, firing a gun, while the Indians around him shoot arrows at each other."/>
          <p:cNvPicPr>
            <a:picLocks noGrp="1" noChangeAspect="1"/>
          </p:cNvPicPr>
          <p:nvPr>
            <p:ph type="pic" sz="quarter" idx="13"/>
          </p:nvPr>
        </p:nvPicPr>
        <p:blipFill>
          <a:blip r:embed="rId2"/>
          <a:stretch>
            <a:fillRect/>
          </a:stretch>
        </p:blipFill>
        <p:spPr>
          <a:xfrm>
            <a:off x="1679957" y="1122386"/>
            <a:ext cx="5617397"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C7E1C72D-E317-44AE-802C-E036C81F5856}"/>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Amsterdam was the richest city in the world in the 1600s. In </a:t>
            </a:r>
            <a:r>
              <a:rPr lang="en-US" sz="1600" i="1" dirty="0">
                <a:solidFill>
                  <a:schemeClr val="tx1"/>
                </a:solidFill>
              </a:rPr>
              <a:t>Courtyard of the Exchange in Amsterdam, </a:t>
            </a:r>
            <a:r>
              <a:rPr lang="en-US" sz="1600" dirty="0">
                <a:solidFill>
                  <a:schemeClr val="tx1"/>
                </a:solidFill>
              </a:rPr>
              <a:t>a 1653 painting by Emanuel de Witt, merchants involved in the global trade eagerly attend to news of shipping and the prices of commodities.</a:t>
            </a:r>
          </a:p>
        </p:txBody>
      </p:sp>
      <p:pic>
        <p:nvPicPr>
          <p:cNvPr id="6" name="Figure" descr="A painting shows a crowd of seventeenth-century merchants and brokers gathered in the courtyard of Amsterdam’s Exchange, a large building with columns and archways."/>
          <p:cNvPicPr>
            <a:picLocks noGrp="1" noChangeAspect="1"/>
          </p:cNvPicPr>
          <p:nvPr>
            <p:ph type="pic" sz="quarter" idx="13"/>
          </p:nvPr>
        </p:nvPicPr>
        <p:blipFill>
          <a:blip r:embed="rId2"/>
          <a:stretch>
            <a:fillRect/>
          </a:stretch>
        </p:blipFill>
        <p:spPr>
          <a:xfrm>
            <a:off x="457200" y="1595987"/>
            <a:ext cx="4032250" cy="4280388"/>
          </a:xfrm>
        </p:spPr>
      </p:pic>
      <p:pic>
        <p:nvPicPr>
          <p:cNvPr id="7"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2.13</a:t>
            </a:r>
          </a:p>
        </p:txBody>
      </p:sp>
    </p:spTree>
    <p:extLst>
      <p:ext uri="{BB962C8B-B14F-4D97-AF65-F5344CB8AC3E}">
        <p14:creationId xmlns:p14="http://schemas.microsoft.com/office/powerpoint/2010/main" val="328509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E7E6D47-B47F-4556-A52D-3BFEA2476253}"/>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drawing shows a Spaniard, wearing a beard and European clothing and holding a stick or sword, pulling the hair of a much smaller Indian who is wearing a loincloth and has blood flowing from his face and body."/>
          <p:cNvPicPr>
            <a:picLocks noGrp="1" noChangeAspect="1"/>
          </p:cNvPicPr>
          <p:nvPr>
            <p:ph type="pic" sz="quarter" idx="13"/>
          </p:nvPr>
        </p:nvPicPr>
        <p:blipFill>
          <a:blip r:embed="rId2"/>
          <a:stretch>
            <a:fillRect/>
          </a:stretch>
        </p:blipFill>
        <p:spPr>
          <a:xfrm>
            <a:off x="4489450" y="1108499"/>
            <a:ext cx="4030663" cy="5255364"/>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In this startling image from the Kingsborough Codex (a book written and drawn by native Mesoamericans), a well-dressed Spaniard is shown pulling the hair of a bleeding, severely injured native. The drawing was part of a complaint about Spanish abuses of their </a:t>
            </a:r>
            <a:r>
              <a:rPr lang="en-US" sz="1600" i="1" dirty="0">
                <a:solidFill>
                  <a:schemeClr val="tx1"/>
                </a:solidFill>
              </a:rPr>
              <a:t>encomiendas.</a:t>
            </a:r>
            <a:endParaRPr lang="en-US" sz="1600" dirty="0">
              <a:solidFill>
                <a:schemeClr val="tx1"/>
              </a:solidFill>
            </a:endParaRPr>
          </a:p>
        </p:txBody>
      </p:sp>
      <p:pic>
        <p:nvPicPr>
          <p:cNvPr id="7"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2.14</a:t>
            </a:r>
          </a:p>
        </p:txBody>
      </p:sp>
    </p:spTree>
    <p:extLst>
      <p:ext uri="{BB962C8B-B14F-4D97-AF65-F5344CB8AC3E}">
        <p14:creationId xmlns:p14="http://schemas.microsoft.com/office/powerpoint/2010/main" val="1793688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E975BC4-4E39-4BD6-8BF0-B94C739D66AC}"/>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With European exploration and settlement of the New World, goods and diseases began crossing the Atlantic Ocean in both directions. This “Columbian Exchange” soon had global implications. </a:t>
            </a:r>
          </a:p>
        </p:txBody>
      </p:sp>
      <p:pic>
        <p:nvPicPr>
          <p:cNvPr id="9" name="Figure" descr="A map shows the “Columbian Exchange” of goods and diseases. Goods include crops such as maize, potatoes, tobacco, beans, squash, peppers, cacao, cassava, and manioc traveling east as well as rye, wheat, rice, sugar, and tea traveling west. Animals such as cattle, horses, and pigs traveled westward. Diseases include syphilis, malaria, smallpox, yellow fever, and plague."/>
          <p:cNvPicPr>
            <a:picLocks noGrp="1" noChangeAspect="1"/>
          </p:cNvPicPr>
          <p:nvPr>
            <p:ph type="pic" sz="quarter" idx="13"/>
          </p:nvPr>
        </p:nvPicPr>
        <p:blipFill>
          <a:blip r:embed="rId2"/>
          <a:stretch>
            <a:fillRect/>
          </a:stretch>
        </p:blipFill>
        <p:spPr>
          <a:xfrm>
            <a:off x="2276293" y="1122386"/>
            <a:ext cx="4424725"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01C850F-206E-413B-924D-3D43CF255202}"/>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sixteenth-century Aztec drawing shows the suffering of a typical victim of smallpox. Smallpox and other contagious diseases brought by European explorers decimated Indian populations in the Americas.</a:t>
            </a:r>
          </a:p>
        </p:txBody>
      </p:sp>
      <p:pic>
        <p:nvPicPr>
          <p:cNvPr id="9" name="Figure" descr="A drawing shows five depictions of an Aztec smallpox victim. The victim, who is covered with spots, is shown sleeping, vomiting, and being examined by a healer."/>
          <p:cNvPicPr>
            <a:picLocks noGrp="1" noChangeAspect="1"/>
          </p:cNvPicPr>
          <p:nvPr>
            <p:ph type="pic" sz="quarter" idx="13"/>
          </p:nvPr>
        </p:nvPicPr>
        <p:blipFill>
          <a:blip r:embed="rId2"/>
          <a:stretch>
            <a:fillRect/>
          </a:stretch>
        </p:blipFill>
        <p:spPr>
          <a:xfrm>
            <a:off x="2276293" y="1261368"/>
            <a:ext cx="4424725" cy="3222107"/>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2.16</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33A10B2-A8C3-4976-87C8-CBB619F6AE42}"/>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After Christopher Columbus “discovered” the New World, he sent letters home to Spain describing the wonders he beheld. These letters were quickly circulated throughout Europe and translated into Italian, German, and Latin. This woodcut is from the first Italian verse translation of the letter Columbus sent to the Spanish court after his </a:t>
            </a:r>
            <a:r>
              <a:rPr lang="it-IT" sz="1600" dirty="0">
                <a:solidFill>
                  <a:schemeClr val="tx1"/>
                </a:solidFill>
              </a:rPr>
              <a:t>first voyage, </a:t>
            </a:r>
            <a:r>
              <a:rPr lang="it-IT" sz="1600" i="1" dirty="0">
                <a:solidFill>
                  <a:schemeClr val="tx1"/>
                </a:solidFill>
              </a:rPr>
              <a:t>Lettera delle isole novamente trovata </a:t>
            </a:r>
            <a:r>
              <a:rPr lang="it-IT" sz="1600" dirty="0">
                <a:solidFill>
                  <a:schemeClr val="tx1"/>
                </a:solidFill>
              </a:rPr>
              <a:t>by Giuliano Dati.</a:t>
            </a:r>
            <a:endParaRPr lang="en-US" sz="1600" dirty="0">
              <a:solidFill>
                <a:schemeClr val="tx1"/>
              </a:solidFill>
            </a:endParaRPr>
          </a:p>
        </p:txBody>
      </p:sp>
      <p:pic>
        <p:nvPicPr>
          <p:cNvPr id="6" name="Figure" descr="A woodcut shows King Ferdinand of Spain as a crowned, robed ruler seated on a throne, surrounded by land and sea. He points across the Atlantic, where Columbus lands with three large ships. A large group of Indians is shown on the shore."/>
          <p:cNvPicPr>
            <a:picLocks noGrp="1" noChangeAspect="1"/>
          </p:cNvPicPr>
          <p:nvPr>
            <p:ph type="pic" sz="quarter" idx="13"/>
          </p:nvPr>
        </p:nvPicPr>
        <p:blipFill>
          <a:blip r:embed="rId2"/>
          <a:stretch>
            <a:fillRect/>
          </a:stretch>
        </p:blipFill>
        <p:spPr>
          <a:xfrm>
            <a:off x="457200" y="1621835"/>
            <a:ext cx="4032250" cy="4228692"/>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2.1</a:t>
            </a:r>
          </a:p>
        </p:txBody>
      </p:sp>
    </p:spTree>
    <p:extLst>
      <p:ext uri="{BB962C8B-B14F-4D97-AF65-F5344CB8AC3E}">
        <p14:creationId xmlns:p14="http://schemas.microsoft.com/office/powerpoint/2010/main" val="328509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F4425BE-1686-498F-B537-A554B8049FAD}"/>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492, Christopher Columbus lands on Hispaniola. In 1494, the Treaty of Tordesillas divides the Americas between the Portuguese and the Spanish; the Cantino world map is shown. In 1517, Martin Luther publishes The Ninety-Five Theses; a portrait of Martin Luther is shown. In 1521, Hernán Cortés conquers Tenochtitlán. In 1530, John Calvin strengthens Protestantism; a portrait of John Calvin is shown. In 1534, Henry VIII breaks with the Catholic Church and establishes the Church of England; a portrait of Henry VIII is shown. From 1584 to 1590, English efforts to colonize Roanoke fail; a map of the region is shown. In 1603, Samuel de Champlain founds New France. In 1607, the first permanent English settlement begins at Jamestown; a map of the region is shown. In 1624, the Dutch found New Amsterdam on Manhattan Island; a print of Dutch settlers meeting local Indians is shown."/>
          <p:cNvPicPr>
            <a:picLocks noGrp="1" noChangeAspect="1"/>
          </p:cNvPicPr>
          <p:nvPr>
            <p:ph type="pic" sz="quarter" idx="13"/>
          </p:nvPr>
        </p:nvPicPr>
        <p:blipFill>
          <a:blip r:embed="rId2"/>
          <a:stretch>
            <a:fillRect/>
          </a:stretch>
        </p:blipFill>
        <p:spPr>
          <a:xfrm>
            <a:off x="1514739" y="1122386"/>
            <a:ext cx="5947833"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7FD3E53-BBA8-4D89-8F24-CED65B342D8F}"/>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Elmina Castle on the west coast of Ghana was used as a holding pen for slaves before they were brought across the Atlantic and sold. Originally built by the Portuguese in the fifteenth century, it appears in this image as it was in the 1660s, after being seized by Dutch slave traders in 1637.</a:t>
            </a:r>
          </a:p>
        </p:txBody>
      </p:sp>
      <p:pic>
        <p:nvPicPr>
          <p:cNvPr id="9" name="Figure" descr="A painting shows Elmina Castle, which is flying the Dutch flag."/>
          <p:cNvPicPr>
            <a:picLocks noGrp="1" noChangeAspect="1"/>
          </p:cNvPicPr>
          <p:nvPr>
            <p:ph type="pic" sz="quarter" idx="13"/>
          </p:nvPr>
        </p:nvPicPr>
        <p:blipFill>
          <a:blip r:embed="rId2"/>
          <a:stretch>
            <a:fillRect/>
          </a:stretch>
        </p:blipFill>
        <p:spPr>
          <a:xfrm>
            <a:off x="1932424" y="1122386"/>
            <a:ext cx="5112463"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92EDCC1-0167-4823-9A8F-D42E7591402D}"/>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sixteenth-century map shows the island of Hispaniola (present-day Haiti and Dominican Republic). Note the various fanciful elements, such as the large-scale ships and sea creatures, and consider what the creator of this map hoped to convey. In addition to navigation, what purpose would such a map have served? </a:t>
            </a:r>
          </a:p>
        </p:txBody>
      </p:sp>
      <p:pic>
        <p:nvPicPr>
          <p:cNvPr id="9" name="Figure" descr="A sixteenth-century map shows the island of Hispaniola. Large ships and sea creatures are depicted in the surrounding waters."/>
          <p:cNvPicPr>
            <a:picLocks noGrp="1" noChangeAspect="1"/>
          </p:cNvPicPr>
          <p:nvPr>
            <p:ph type="pic" sz="quarter" idx="13"/>
          </p:nvPr>
        </p:nvPicPr>
        <p:blipFill>
          <a:blip r:embed="rId2"/>
          <a:stretch>
            <a:fillRect/>
          </a:stretch>
        </p:blipFill>
        <p:spPr>
          <a:xfrm>
            <a:off x="1843253" y="1122386"/>
            <a:ext cx="5290805"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1F60CE52-EEFC-4525-B625-A7B64BCFDD0F}"/>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50" dirty="0"/>
              <a:t>This 1502 map, known as the Cantino World Map, depicts the cartographer’s interpretation of the world in light of recent discoveries. The map shows areas of Portuguese and Spanish exploration, the two nations’ claims under the Treaty of Tordesillas, and a variety of flora, fauna, figures, and structures. What does it reveal about the state of geographical knowledge, as well as European perceptions of the New World, at the beginning of the sixteenth century? </a:t>
            </a:r>
          </a:p>
        </p:txBody>
      </p:sp>
      <p:pic>
        <p:nvPicPr>
          <p:cNvPr id="9" name="Figure" descr="A 1502 map depicts the cartographer’s interpretation of the world. The map shows areas of Portuguese and Spanish exploration, the two nations’ claims under the Treaty of Tordesillas, and a variety of flora, fauna, figures, and structures."/>
          <p:cNvPicPr>
            <a:picLocks noGrp="1" noChangeAspect="1"/>
          </p:cNvPicPr>
          <p:nvPr>
            <p:ph type="pic" sz="quarter" idx="13"/>
          </p:nvPr>
        </p:nvPicPr>
        <p:blipFill>
          <a:blip r:embed="rId2"/>
          <a:stretch>
            <a:fillRect/>
          </a:stretch>
        </p:blipFill>
        <p:spPr>
          <a:xfrm>
            <a:off x="738579" y="1122386"/>
            <a:ext cx="7500152"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21DA636-A5A2-46D8-A945-BDC809138F86}"/>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This map traces Coronado’s path through the American Southwest and the Great Plains. The regions through which he traveled were not empty areas waiting to be “discovered”: rather, they were populated and controlled by the groups of native peoples indicated. (credit: modification of work by National Park Service)</a:t>
            </a:r>
            <a:endParaRPr lang="en-US" sz="1450" dirty="0"/>
          </a:p>
        </p:txBody>
      </p:sp>
      <p:pic>
        <p:nvPicPr>
          <p:cNvPr id="9" name="Figure" descr="A map shows Coronado’s path through the American Southwest and the Great Plains. Notes indicate the “supposed location of Quivira” as well as that “Coronado’s route across the plains is speculative” and “While Coronado was in Kansas, de Soto’s expedition was a few hundred miles to the southeast."/>
          <p:cNvPicPr>
            <a:picLocks noGrp="1" noChangeAspect="1"/>
          </p:cNvPicPr>
          <p:nvPr>
            <p:ph type="pic" sz="quarter" idx="13"/>
          </p:nvPr>
        </p:nvPicPr>
        <p:blipFill>
          <a:blip r:embed="rId2"/>
          <a:stretch>
            <a:fillRect/>
          </a:stretch>
        </p:blipFill>
        <p:spPr>
          <a:xfrm>
            <a:off x="858262" y="1122386"/>
            <a:ext cx="7260785" cy="3500071"/>
          </a:xfrm>
        </p:spPr>
      </p:pic>
      <p:pic>
        <p:nvPicPr>
          <p:cNvPr id="6"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2.6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8DBF918-826F-4E1E-87B0-2670F19951B0}"/>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i="1" dirty="0">
                <a:solidFill>
                  <a:schemeClr val="tx1"/>
                </a:solidFill>
              </a:rPr>
              <a:t>Las Meninas (The Maids of Honor), </a:t>
            </a:r>
            <a:r>
              <a:rPr lang="en-US" sz="1600" dirty="0">
                <a:solidFill>
                  <a:schemeClr val="tx1"/>
                </a:solidFill>
              </a:rPr>
              <a:t>painted by Diego Velázquez in 1656, is unique for its time because it places the viewer in the place of King Philip IV and his wife, Queen Mariana.</a:t>
            </a:r>
          </a:p>
        </p:txBody>
      </p:sp>
      <p:pic>
        <p:nvPicPr>
          <p:cNvPr id="6" name="Figure" descr="A painting depicts King Philip IV and Queen Mariana’s young daughter surrounded by her entourage. Diego Velázquez stands to one side, painting the scene."/>
          <p:cNvPicPr>
            <a:picLocks noGrp="1" noChangeAspect="1"/>
          </p:cNvPicPr>
          <p:nvPr>
            <p:ph type="pic" sz="quarter" idx="13"/>
          </p:nvPr>
        </p:nvPicPr>
        <p:blipFill>
          <a:blip r:embed="rId2"/>
          <a:stretch>
            <a:fillRect/>
          </a:stretch>
        </p:blipFill>
        <p:spPr>
          <a:xfrm>
            <a:off x="457200" y="1440901"/>
            <a:ext cx="4032250" cy="4590561"/>
          </a:xfrm>
        </p:spPr>
      </p:pic>
      <p:pic>
        <p:nvPicPr>
          <p:cNvPr id="7"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2.7</a:t>
            </a:r>
          </a:p>
        </p:txBody>
      </p:sp>
    </p:spTree>
    <p:extLst>
      <p:ext uri="{BB962C8B-B14F-4D97-AF65-F5344CB8AC3E}">
        <p14:creationId xmlns:p14="http://schemas.microsoft.com/office/powerpoint/2010/main" val="3285096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041D1F7-0540-400A-9AD2-DC5929EFC7CF}"/>
              </a:ext>
            </a:extLst>
          </p:cNvPr>
          <p:cNvSpPr>
            <a:spLocks noGrp="1"/>
          </p:cNvSpPr>
          <p:nvPr>
            <p:ph type="ftr" sz="quarter" idx="11"/>
          </p:nvPr>
        </p:nvSpPr>
        <p:spPr>
          <a:xfrm>
            <a:off x="457199" y="6492875"/>
            <a:ext cx="784931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ainting depicts Martin Luther."/>
          <p:cNvPicPr>
            <a:picLocks noGrp="1" noChangeAspect="1"/>
          </p:cNvPicPr>
          <p:nvPr>
            <p:ph type="pic" sz="quarter" idx="13"/>
          </p:nvPr>
        </p:nvPicPr>
        <p:blipFill>
          <a:blip r:embed="rId2"/>
          <a:stretch>
            <a:fillRect/>
          </a:stretch>
        </p:blipFill>
        <p:spPr>
          <a:xfrm>
            <a:off x="4489450" y="1527068"/>
            <a:ext cx="4030663" cy="4418226"/>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Martin Luther, a German Catholic monk and leader of the Protestant Reformation, was a close friend of the German painter Lucas Cranach the Elder. Cranach painted this and several other portraits of Luther.</a:t>
            </a:r>
          </a:p>
        </p:txBody>
      </p:sp>
      <p:pic>
        <p:nvPicPr>
          <p:cNvPr id="7" name="OpenStaxLogo" descr="openstax college logo&#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2.8</a:t>
            </a:r>
          </a:p>
        </p:txBody>
      </p:sp>
    </p:spTree>
    <p:extLst>
      <p:ext uri="{BB962C8B-B14F-4D97-AF65-F5344CB8AC3E}">
        <p14:creationId xmlns:p14="http://schemas.microsoft.com/office/powerpoint/2010/main" val="17936886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TotalTime>
  <Words>1768</Words>
  <Application>Microsoft Office PowerPoint</Application>
  <PresentationFormat>On-screen Show (4:3)</PresentationFormat>
  <Paragraphs>52</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Black</vt:lpstr>
      <vt:lpstr>Calibri</vt:lpstr>
      <vt:lpstr>Essential</vt:lpstr>
      <vt:lpstr>U.S. HISTORY</vt:lpstr>
      <vt:lpstr>Figure 2.1</vt:lpstr>
      <vt:lpstr>Figure 2.2</vt:lpstr>
      <vt:lpstr>Figure 2.3</vt:lpstr>
      <vt:lpstr>Figure 2.4</vt:lpstr>
      <vt:lpstr>Figure 2.5</vt:lpstr>
      <vt:lpstr>Figure 2.6</vt:lpstr>
      <vt:lpstr>Figure 2.7</vt:lpstr>
      <vt:lpstr>Figure 2.8</vt:lpstr>
      <vt:lpstr>Figure 2.9</vt:lpstr>
      <vt:lpstr>Figure 2.10</vt:lpstr>
      <vt:lpstr>Figure 2.11</vt:lpstr>
      <vt:lpstr>Figure 2.12</vt:lpstr>
      <vt:lpstr>Figure 2.13</vt:lpstr>
      <vt:lpstr>Figure 2.14</vt:lpstr>
      <vt:lpstr>Figure 2.15</vt:lpstr>
      <vt:lpstr>Figure 2.16</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2 - Early Globalization: The Atlantic World, 1492–1650</dc:title>
  <dc:creator>Spuddy McSpare</dc:creator>
  <cp:lastModifiedBy>Conversion_07</cp:lastModifiedBy>
  <cp:revision>82</cp:revision>
  <dcterms:created xsi:type="dcterms:W3CDTF">2012-06-04T02:13:36Z</dcterms:created>
  <dcterms:modified xsi:type="dcterms:W3CDTF">2017-09-10T14:15:01Z</dcterms:modified>
</cp:coreProperties>
</file>