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19"/>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94591" autoAdjust="0"/>
  </p:normalViewPr>
  <p:slideViewPr>
    <p:cSldViewPr snapToGrid="0" snapToObjects="1">
      <p:cViewPr varScale="1">
        <p:scale>
          <a:sx n="105" d="100"/>
          <a:sy n="105" d="100"/>
        </p:scale>
        <p:origin x="4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75654"/>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30502"/>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16 The Era of Reconstruction, 1865–1877</a:t>
            </a:r>
          </a:p>
          <a:p>
            <a:pPr algn="ctr"/>
            <a:r>
              <a:rPr lang="en-US" sz="1600" cap="none" dirty="0">
                <a:solidFill>
                  <a:schemeClr val="tx1"/>
                </a:solidFill>
                <a:latin typeface="+mn-lt"/>
              </a:rPr>
              <a:t>PowerPoint Image Slideshow</a:t>
            </a:r>
          </a:p>
        </p:txBody>
      </p:sp>
      <p:sp>
        <p:nvSpPr>
          <p:cNvPr id="2" name="Title">
            <a:extLst>
              <a:ext uri="{FF2B5EF4-FFF2-40B4-BE49-F238E27FC236}">
                <a16:creationId xmlns:a16="http://schemas.microsoft.com/office/drawing/2014/main" id="{CD8F3A5F-F8E4-46DB-89AD-4D40BBEE1A0E}"/>
              </a:ext>
            </a:extLst>
          </p:cNvPr>
          <p:cNvSpPr>
            <a:spLocks noGrp="1"/>
          </p:cNvSpPr>
          <p:nvPr>
            <p:ph type="title" idx="4294967295"/>
          </p:nvPr>
        </p:nvSpPr>
        <p:spPr>
          <a:xfrm>
            <a:off x="0" y="695086"/>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9A6E390-580B-48D5-884B-CC53EB9BA3C8}"/>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i="1" dirty="0"/>
              <a:t>The Fifteenth Amendment. Celebrated May 19th, 1870, </a:t>
            </a:r>
            <a:r>
              <a:rPr lang="en-US" sz="1400" dirty="0"/>
              <a:t>a commemorative print by Thomas Kelly, celebrates the passage of the Fifteenth Amendment with a series of vignettes highlighting black rights and those who championed them. Portraits include Ulysses S. Grant, Abraham Lincoln, and John Brown, as well as black leaders Martin Delany, Frederick Douglass, and Hiram Revels. Vignettes include the celebratory parade for the amendment’s passage, “The Ballot Box is open to us,” and “Our representative Sits in the National Legislature.”</a:t>
            </a:r>
          </a:p>
        </p:txBody>
      </p:sp>
      <p:pic>
        <p:nvPicPr>
          <p:cNvPr id="9" name="Figure" descr="An illustration depicts a series of scenes and portraits, shown in gilded frames and surrounded by American flags, relating to black rights and the passage of the Fifteenth Amendment. A large central scene shows the parade celebrating the Fifteenth Amendment’s passage. In the upper corners, portraits of Ulysses S. Grant and Schuyler Colfax are shown. Other scenes include a black man reading the Emancipation Proclamation; three black men with Masonic paraphernalia (labeled “We Unite in the Bonds of Fellowship with the Whole Human Race”); a Bible (labeled “Our Charter of Rights”); a black classroom scene (labeled “Education Will Prove the Equality of the Races”); a black pastor preaching to a congregation (labeled “The Holy Ordinances of Religion Are Free”); two free blacks tilling their own fields; a black officer commanding his troops (labeled “We Will Protect Our Country as It Defends Our Rights”); a black man reading to his family (labeled “Freedom Unites the Family Circle”); a black wedding ceremony (labeled “Liberty Protects the Marriage Alter”); a black man voting (labeled “The Ballot Box Is Open To Us”); and Hiram Revels in the House of Representatives (labeled “Our Representative Sits in the National Legislature”). Other individual portraits include Abraham Lincoln, Hiram Revels, Martin Delany, Frederick Douglass, and John Brown."/>
          <p:cNvPicPr>
            <a:picLocks noGrp="1" noChangeAspect="1"/>
          </p:cNvPicPr>
          <p:nvPr>
            <p:ph type="pic" sz="quarter" idx="13"/>
          </p:nvPr>
        </p:nvPicPr>
        <p:blipFill>
          <a:blip r:embed="rId2"/>
          <a:stretch>
            <a:fillRect/>
          </a:stretch>
        </p:blipFill>
        <p:spPr>
          <a:xfrm>
            <a:off x="2321945" y="1122386"/>
            <a:ext cx="433342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3F7C9C1-AA8F-4425-92C3-AB22B1B66D73}"/>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i="1" dirty="0"/>
              <a:t>The First Vote, </a:t>
            </a:r>
            <a:r>
              <a:rPr lang="en-US" sz="1600" dirty="0"/>
              <a:t>by Alfred R. Waud, appeared in </a:t>
            </a:r>
            <a:r>
              <a:rPr lang="en-US" sz="1600" i="1" dirty="0"/>
              <a:t>Harper’s Weekly </a:t>
            </a:r>
            <a:r>
              <a:rPr lang="en-US" sz="1600" dirty="0"/>
              <a:t>in 1867. The Fifteenth Amendment gave black men the right to vote for the first time.</a:t>
            </a:r>
          </a:p>
        </p:txBody>
      </p:sp>
      <p:pic>
        <p:nvPicPr>
          <p:cNvPr id="9" name="Figure" descr="An illustration shows an elderly black man casting his ballot. Behind him is a line of black men, one of whom wears a military uniform, awaiting their turn."/>
          <p:cNvPicPr>
            <a:picLocks noGrp="1" noChangeAspect="1"/>
          </p:cNvPicPr>
          <p:nvPr>
            <p:ph type="pic" sz="quarter" idx="13"/>
          </p:nvPr>
        </p:nvPicPr>
        <p:blipFill>
          <a:blip r:embed="rId2"/>
          <a:stretch>
            <a:fillRect/>
          </a:stretch>
        </p:blipFill>
        <p:spPr>
          <a:xfrm>
            <a:off x="3057809" y="1122386"/>
            <a:ext cx="286169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A5EFFFA-2F31-469A-ACAC-F8FCE5360077}"/>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Hiram Revels served as a preacher throughout the Midwest before settling in Mississippi in 1866. When he was elected by the Mississippi state legislature in 1870, he became the country’s first African American senator.</a:t>
            </a:r>
          </a:p>
        </p:txBody>
      </p:sp>
      <p:pic>
        <p:nvPicPr>
          <p:cNvPr id="9" name="Figure" descr="A photograph of Hiram Revels is shown."/>
          <p:cNvPicPr>
            <a:picLocks noGrp="1" noChangeAspect="1"/>
          </p:cNvPicPr>
          <p:nvPr>
            <p:ph type="pic" sz="quarter" idx="13"/>
          </p:nvPr>
        </p:nvPicPr>
        <p:blipFill>
          <a:blip r:embed="rId2"/>
          <a:stretch>
            <a:fillRect/>
          </a:stretch>
        </p:blipFill>
        <p:spPr>
          <a:xfrm>
            <a:off x="2986975" y="1122386"/>
            <a:ext cx="300336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4263B8D-F472-4BAC-A2C5-B8FD2480F29F}"/>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After emancipation, many fathers who had been sold from their families as slaves—a circumstance illustrated in the engraving above, which shows a male slave forced to leave his wife and children—set out to find those lost families and rebuild their lives.</a:t>
            </a:r>
          </a:p>
        </p:txBody>
      </p:sp>
      <p:pic>
        <p:nvPicPr>
          <p:cNvPr id="9" name="Figure" descr="An engraving captioned “A Slave Father Sold Away from His Family” shows a black man, with a box of belongings on his shoulder, sadly bidding farewell to his wife, children, and other members of the slave community. Behind him, a well-dressed white man and woman await his departure."/>
          <p:cNvPicPr>
            <a:picLocks noGrp="1" noChangeAspect="1"/>
          </p:cNvPicPr>
          <p:nvPr>
            <p:ph type="pic" sz="quarter" idx="13"/>
          </p:nvPr>
        </p:nvPicPr>
        <p:blipFill>
          <a:blip r:embed="rId2"/>
          <a:stretch>
            <a:fillRect/>
          </a:stretch>
        </p:blipFill>
        <p:spPr>
          <a:xfrm>
            <a:off x="2487149" y="1122386"/>
            <a:ext cx="400301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D27AE3D-A176-40B9-8221-F6E7E5813472}"/>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t>The Ku Klux Klan posted circulars such as this 1867 West Virginia broadside to warn blacks and white sympathizers of the power and ubiquity of the Klan.</a:t>
            </a:r>
          </a:p>
        </p:txBody>
      </p:sp>
      <p:pic>
        <p:nvPicPr>
          <p:cNvPr id="6" name="Figure" descr="A broadside reads “I AM COMMITTEE. 1st. No man shall squat negroes on his place unless they are all under his employ male and female. 2d. Negro women shall be employed by white persons. 3d. All children shall be hired out for something. 4th. Negroes found in cabins to themselves shall suffer the penalty. 5th. Negroes shall not be allowed to hire negroes. 6th. Idle men, women, or children shall suffer the penalty. 7th. All white men found with negroes in secret places shall be dealt with, and those that hire negroes must pay promptly and act with good faith to the negro; I will make the negro do his part, and the white must too. 8th. For the first offence is one hundred lashes; the second is looking up a sapling. 9th. This I do for the benefit of all, young or old, high and tall, black and white. Any one that may not like these rules can try their luck, and see whether or not I will be found doing my duty. 10th. Negroes found stealing from any one, or taking from their employers to other negroes, death is the first penalty. 11th. Running about late of nights shall be strictly dealt with. 12th. White man and negro, I am everywhere; I have friends in every place; do your duty and I will have but little to do.”"/>
          <p:cNvPicPr>
            <a:picLocks noGrp="1" noChangeAspect="1"/>
          </p:cNvPicPr>
          <p:nvPr>
            <p:ph type="pic" sz="quarter" idx="13"/>
          </p:nvPr>
        </p:nvPicPr>
        <p:blipFill>
          <a:blip r:embed="rId2"/>
          <a:stretch>
            <a:fillRect/>
          </a:stretch>
        </p:blipFill>
        <p:spPr>
          <a:xfrm>
            <a:off x="906106" y="1108075"/>
            <a:ext cx="3134438"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16.13</a:t>
            </a:r>
          </a:p>
        </p:txBody>
      </p:sp>
    </p:spTree>
    <p:extLst>
      <p:ext uri="{BB962C8B-B14F-4D97-AF65-F5344CB8AC3E}">
        <p14:creationId xmlns:p14="http://schemas.microsoft.com/office/powerpoint/2010/main" val="328509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A8CFAB6-F43D-40E8-8EEA-287CDA9234BB}"/>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illustration by Frank Bellew, captioned “Visit of the Ku-Klux,” appeared in </a:t>
            </a:r>
            <a:r>
              <a:rPr lang="en-US" sz="1600" i="1" dirty="0"/>
              <a:t>Harper’s Weekly </a:t>
            </a:r>
            <a:r>
              <a:rPr lang="en-US" sz="1600" dirty="0"/>
              <a:t>in 1872. A hooded Klansman surreptitiously points a rifle at an unaware black family in their home.</a:t>
            </a:r>
          </a:p>
        </p:txBody>
      </p:sp>
      <p:pic>
        <p:nvPicPr>
          <p:cNvPr id="9" name="Figure" descr="An illustration shows a black family, with three small children, tending to their hearth as a hooded Klansman, undetected, points a rifle at them through the open doorway."/>
          <p:cNvPicPr>
            <a:picLocks noGrp="1" noChangeAspect="1"/>
          </p:cNvPicPr>
          <p:nvPr>
            <p:ph type="pic" sz="quarter" idx="13"/>
          </p:nvPr>
        </p:nvPicPr>
        <p:blipFill>
          <a:blip r:embed="rId2"/>
          <a:stretch>
            <a:fillRect/>
          </a:stretch>
        </p:blipFill>
        <p:spPr>
          <a:xfrm>
            <a:off x="2151279" y="1122386"/>
            <a:ext cx="467475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2E57360-2C07-4F7C-8984-90EFA802992C}"/>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In this illustration by Charles Harvey Weigall, captioned “The Louisiana Murders—Gathering the Dead and Wounded” and published in </a:t>
            </a:r>
            <a:r>
              <a:rPr lang="en-US" sz="1600" i="1" dirty="0"/>
              <a:t>Harper’s Weekly </a:t>
            </a:r>
            <a:r>
              <a:rPr lang="en-US" sz="1600" dirty="0"/>
              <a:t>in 1873, survivors of the Colfax Massacre tend to those involved in the conflict. The dead and wounded all appear to be black, and two white men on horses watch over them. Another man stands with a gun pointed at the survivors.</a:t>
            </a:r>
          </a:p>
        </p:txBody>
      </p:sp>
      <p:pic>
        <p:nvPicPr>
          <p:cNvPr id="9" name="Figure" descr="An illustration of the Colfax Massacre shows survivors tending to those involved in the conflict. The dead and wounded all appear to be black, and two white men on horses watch over them. Another man stands with a gun pointed at the survivors."/>
          <p:cNvPicPr>
            <a:picLocks noGrp="1" noChangeAspect="1"/>
          </p:cNvPicPr>
          <p:nvPr>
            <p:ph type="pic" sz="quarter" idx="13"/>
          </p:nvPr>
        </p:nvPicPr>
        <p:blipFill>
          <a:blip r:embed="rId2"/>
          <a:stretch>
            <a:fillRect/>
          </a:stretch>
        </p:blipFill>
        <p:spPr>
          <a:xfrm>
            <a:off x="2151279" y="1122386"/>
            <a:ext cx="467475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F050C80-D9D2-41E1-AAB2-346254936B30}"/>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map illustrates the results of the presidential election of 1876. Tilden, the Democratic candidate, swept the South, with the exception of the contested states of Florida, Louisiana, and South Carolina.</a:t>
            </a:r>
          </a:p>
        </p:txBody>
      </p:sp>
      <p:pic>
        <p:nvPicPr>
          <p:cNvPr id="9" name="Figure" descr="A map shows the electoral votes cast for Republican candidate Hayes and Democratic candidate Tilden in the 1876 presidential election. Hayes won Oregon (3), Nevada (3), California (6), Colorado (3), Nebraska (3), Minnesota (5), Iowa (11), Wisconsin (10), Illinois (21), Michigan (11), Ohio (22), Louisiana (8), Florida (4), Maine (7), New Hampshire (5), Vermont (5), Massachusetts (13), Rhode Island (4), Pennsylvania (29), and South Carolina (7). Tilden won Texas (8), Missouri (15), Arkansas (6), Indiana (15), Kentucky (12), Tennessee (12), Mississippi (8), Alabama (10), Georgia (11), West Virginia (5), Virginia (11), North Carolina (10), New York (35), Connecticut (6), New Jersey (9), Delaware (3), and Maryland (8). The territories, which did not vote, are also shown on the map. A pie chart alongside the map indicates that each candidate received 50% of the electoral vote: of a total of 369 votes, Hayes received 185 and Tilden, 184. A second pie chart indicates that Hayes received 48% of the popular vote (4,036,298) to Tilden’s 51% (4,300,590), for a total of 8,430,783."/>
          <p:cNvPicPr>
            <a:picLocks noGrp="1" noChangeAspect="1"/>
          </p:cNvPicPr>
          <p:nvPr>
            <p:ph type="pic" sz="quarter" idx="13"/>
          </p:nvPr>
        </p:nvPicPr>
        <p:blipFill>
          <a:blip r:embed="rId2"/>
          <a:stretch>
            <a:fillRect/>
          </a:stretch>
        </p:blipFill>
        <p:spPr>
          <a:xfrm>
            <a:off x="1386320" y="1122386"/>
            <a:ext cx="620467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16.16</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C730DCD-3271-476C-B4DE-0ED090CB3FB4}"/>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In this political cartoon by Thomas Nast, which appeared in </a:t>
            </a:r>
            <a:r>
              <a:rPr lang="en-US" sz="1600" i="1" dirty="0">
                <a:solidFill>
                  <a:schemeClr val="tx1"/>
                </a:solidFill>
              </a:rPr>
              <a:t>Harper’s Weekly </a:t>
            </a:r>
            <a:r>
              <a:rPr lang="en-US" sz="1600" dirty="0">
                <a:solidFill>
                  <a:schemeClr val="tx1"/>
                </a:solidFill>
              </a:rPr>
              <a:t>in October 1874, the “White League” shakes hands with the Ku Klux Klan over a shield that shows a couple weeping over a baby. In the background, a schoolhouse burns, and a lynched freedman is shown hanging from a tree. Above the shield, which is labeled “Worse than Slavery,” the text reads, “The Union as It Was: This Is a White Man’s Government.”</a:t>
            </a:r>
          </a:p>
        </p:txBody>
      </p:sp>
      <p:pic>
        <p:nvPicPr>
          <p:cNvPr id="6" name="Figure" descr="An illustration shows a man labeled “White League” shaking hands with a hooded figure labeled “KKK.” Their hands meet over a skull and crossbones. Below, a shield shows a black couple weeping over a baby. In the background, a schoolhouse burns, and a lynched freedman is shown hanging from a tree. Above the shield, which is labeled “Worse than Slavery,” the text reads, “The Union as it Was: This is a White Man’s Government.”"/>
          <p:cNvPicPr>
            <a:picLocks noGrp="1" noChangeAspect="1"/>
          </p:cNvPicPr>
          <p:nvPr>
            <p:ph type="pic" sz="quarter" idx="13"/>
          </p:nvPr>
        </p:nvPicPr>
        <p:blipFill>
          <a:blip r:embed="rId2"/>
          <a:stretch>
            <a:fillRect/>
          </a:stretch>
        </p:blipFill>
        <p:spPr>
          <a:xfrm>
            <a:off x="457200" y="1665071"/>
            <a:ext cx="4032250" cy="4142220"/>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16.1</a:t>
            </a:r>
          </a:p>
        </p:txBody>
      </p:sp>
    </p:spTree>
    <p:extLst>
      <p:ext uri="{BB962C8B-B14F-4D97-AF65-F5344CB8AC3E}">
        <p14:creationId xmlns:p14="http://schemas.microsoft.com/office/powerpoint/2010/main" val="328509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4A0232D-C594-4D68-B669-11E75C30621B}"/>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863, Abraham Lincoln unveils the “ten percent plan”; a portrait of Lincoln is shown. In 1865, John Wilkes Booth assassinates Lincoln, Congress establishes the Freedmen’s Bureau, and the Thirteenth Amendment is ratified; an illustration of Booth shooting Lincoln in his theater box, as his wife and two guests look on, is shown. In 1867, Radical Republicans pass the Military Reconstruction Act. In 1868, Congress moves to impeach Andrew Johnson, and the Fourteenth Amendment is ratified; a portrait of Johnson and an image of the impeachment resolution signed by the House of Representatives are shown. In 1870, the Fifteenth Amendment is ratified. In 1876, Rutherford B. Hayes defeats Samuel Tilden in a contested presidential election; a photograph of Hayes’s inauguration is shown. In 1877, the Compromise of 1877 ends Reconstruction."/>
          <p:cNvPicPr>
            <a:picLocks noGrp="1" noChangeAspect="1"/>
          </p:cNvPicPr>
          <p:nvPr>
            <p:ph type="pic" sz="quarter" idx="13"/>
          </p:nvPr>
        </p:nvPicPr>
        <p:blipFill>
          <a:blip r:embed="rId2"/>
          <a:stretch>
            <a:fillRect/>
          </a:stretch>
        </p:blipFill>
        <p:spPr>
          <a:xfrm>
            <a:off x="1118217" y="1122386"/>
            <a:ext cx="674087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DC9AAF8-CF9F-41F1-B2AC-5ED92FB2D412}"/>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Thomas Le Mere took this albumen silver print (a) of Abraham Lincoln in April 1863. Le Mere thought a standing pose of Lincoln would be popular. In this political cartoon from 1865 (b), Lincoln and his vice president, Andrew Johnson, endeavor to sew together the torn pieces of the Union.</a:t>
            </a:r>
          </a:p>
        </p:txBody>
      </p:sp>
      <p:pic>
        <p:nvPicPr>
          <p:cNvPr id="9" name="Figure" descr="Photograph (a) shows a standing portrait of Lincoln. Cartoon (b), titled “The ‘Rail Splitter’ at Work Repairing the Union,” shows Andrew Johnson sitting atop a globe, mending a map of the United States with a needle and thread. Beside him, Lincoln holds the globe in place using a large split rail. Johnson says “Take it quietly Uncle Abe and I will draw it closer than ever!!!” Lincoln replies, “A few more stitches Andy and the good old Union will be mended!”"/>
          <p:cNvPicPr>
            <a:picLocks noGrp="1" noChangeAspect="1"/>
          </p:cNvPicPr>
          <p:nvPr>
            <p:ph type="pic" sz="quarter" idx="13"/>
          </p:nvPr>
        </p:nvPicPr>
        <p:blipFill>
          <a:blip r:embed="rId2"/>
          <a:stretch>
            <a:fillRect/>
          </a:stretch>
        </p:blipFill>
        <p:spPr>
          <a:xfrm>
            <a:off x="1960826" y="1122386"/>
            <a:ext cx="505565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B1151C3-BAC3-440E-B97C-408F2F219414}"/>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a:t>
            </a:r>
            <a:r>
              <a:rPr lang="en-US" sz="1600" i="1" dirty="0"/>
              <a:t>The Assassination of President Lincoln </a:t>
            </a:r>
            <a:r>
              <a:rPr lang="en-US" sz="1600" dirty="0"/>
              <a:t>(1865), by Currier and Ives, John Wilkes Booth shoots Lincoln in the back of the head as he sits in the theater box with his wife, Mary Todd Lincoln, and their guests, Major Henry R. Rathbone and Clara Harris.</a:t>
            </a:r>
          </a:p>
        </p:txBody>
      </p:sp>
      <p:pic>
        <p:nvPicPr>
          <p:cNvPr id="9" name="Figure" descr="An illustration shows John Wilkes Booth shooting Lincoln in the back of the head as he sits in the theater box with his wife, Mary Todd Lincoln, and their guests, Major Henry R. Rathbone and Clara Harris. Rathbone stands and points at Booth as the women look on in horror."/>
          <p:cNvPicPr>
            <a:picLocks noGrp="1" noChangeAspect="1"/>
          </p:cNvPicPr>
          <p:nvPr>
            <p:ph type="pic" sz="quarter" idx="13"/>
          </p:nvPr>
        </p:nvPicPr>
        <p:blipFill>
          <a:blip r:embed="rId2"/>
          <a:stretch>
            <a:fillRect/>
          </a:stretch>
        </p:blipFill>
        <p:spPr>
          <a:xfrm>
            <a:off x="2175049" y="1122386"/>
            <a:ext cx="462721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378062A-2CC8-4611-A89D-89C94D51DCBD}"/>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Freedmen’s Bureau, as shown in this 1866 illustration from </a:t>
            </a:r>
            <a:r>
              <a:rPr lang="en-US" sz="1600" i="1" dirty="0"/>
              <a:t>Frank Leslie’s Illustrated Newspaper, </a:t>
            </a:r>
            <a:r>
              <a:rPr lang="en-US" sz="1600" dirty="0"/>
              <a:t>created many schools for black elementary school students. Many of the teachers who provided instruction in these southern schools, though by no means all, came from northern states.</a:t>
            </a:r>
          </a:p>
        </p:txBody>
      </p:sp>
      <p:pic>
        <p:nvPicPr>
          <p:cNvPr id="9" name="Figure" descr="An illustration shows several white women in a schoolroom, surrounded by young black pupils reading schoolbooks."/>
          <p:cNvPicPr>
            <a:picLocks noGrp="1" noChangeAspect="1"/>
          </p:cNvPicPr>
          <p:nvPr>
            <p:ph type="pic" sz="quarter" idx="13"/>
          </p:nvPr>
        </p:nvPicPr>
        <p:blipFill>
          <a:blip r:embed="rId2"/>
          <a:stretch>
            <a:fillRect/>
          </a:stretch>
        </p:blipFill>
        <p:spPr>
          <a:xfrm>
            <a:off x="2213609" y="1122386"/>
            <a:ext cx="455009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9C146E8-B544-4D2F-9865-8B57B4DF10F6}"/>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caption of this image reads, “The Freedman’s Bureau! An agency to keep the Negro in idleness at the expense of the white man. Twice vetoed by the President, and made a law by Congress. Support Congress &amp; you support the Negro. Sustain the President &amp; you protect the white man.”</a:t>
            </a:r>
          </a:p>
        </p:txBody>
      </p:sp>
      <p:pic>
        <p:nvPicPr>
          <p:cNvPr id="9" name="Figure" descr="An illustration shows a highly caricatured black man in tattered clothes reclining in the foreground as white men work his land, thinking, “Whar is de use for me to work as long as dey make dese appropriations.” Near the white men are the words “In the sweat of thy face shalt thou eat thy bread” and “The white man must work to keep his children and pay his taxes.” In the sky, an image of an elegant official building hovers, labeled “Freedman’s Bureau! Negro Estimate of Freedom!” The building is inscribed with the words “Freedom and No Work,” “Candy,” “Rum, Gin, Whiskey,” “Sugar Plums,” “Indolence,” “White Women,” “Apathy,” “White Sugar,” “Idleness,” “Fish Balls,” “Clams,” “Stews,” and “Pies.” On the right-hand side of the image, the artist provides figures for the funds appropriated by Congress for the Freedmen’s Bureau and the bounties of black and white Civil War veterans."/>
          <p:cNvPicPr>
            <a:picLocks noGrp="1" noChangeAspect="1"/>
          </p:cNvPicPr>
          <p:nvPr>
            <p:ph type="pic" sz="quarter" idx="13"/>
          </p:nvPr>
        </p:nvPicPr>
        <p:blipFill>
          <a:blip r:embed="rId2"/>
          <a:stretch>
            <a:fillRect/>
          </a:stretch>
        </p:blipFill>
        <p:spPr>
          <a:xfrm>
            <a:off x="2272701" y="1122386"/>
            <a:ext cx="443190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CB453BB-086D-4A54-9B20-2A0BCFB787E1}"/>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map above shows the five military districts established by the 1867 Military Reconstruction Act and the date each state rejoined the Union. Tennessee was not included in the Reconstruction Acts as it had already been readmitted to the Union at the time of their passage.</a:t>
            </a:r>
          </a:p>
        </p:txBody>
      </p:sp>
      <p:pic>
        <p:nvPicPr>
          <p:cNvPr id="9" name="Figure" descr="A map shows the five military districts established by the 1867 Military Reconstruction Act and the date each state rejoined the Union. Texas (Military District 5) rejoined the Union on March 30, 1870. Louisiana (Military District 5) rejoined the Union on June 25, 1868. Arkansas (Military District 4) rejoined the Union on June 22, 1868. Mississippi (Military District 4) rejoined the Union on February 23, 1870. Alabama (Military District 3) rejoined the Union on July 14, 1868. Georgia (Military District 3) rejoined the Union on July 15, 1870. Florida (Military District 3) rejoined the Union on June 25, 1868. Tennessee rejoined the Union on July 24, 1866. South Carolina (Military District 2) rejoined the Union on June 25, 1868. North Carolina (Military District 2) rejoined the Union on June 25, 1868. Virginia (Military District 1) rejoined the Union on January 26, 1870."/>
          <p:cNvPicPr>
            <a:picLocks noGrp="1" noChangeAspect="1"/>
          </p:cNvPicPr>
          <p:nvPr>
            <p:ph type="pic" sz="quarter" idx="13"/>
          </p:nvPr>
        </p:nvPicPr>
        <p:blipFill>
          <a:blip r:embed="rId2"/>
          <a:stretch>
            <a:fillRect/>
          </a:stretch>
        </p:blipFill>
        <p:spPr>
          <a:xfrm>
            <a:off x="1893546" y="1122386"/>
            <a:ext cx="519021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A64411B-87E0-44F8-9A10-CF96E1990F6D}"/>
              </a:ext>
            </a:extLst>
          </p:cNvPr>
          <p:cNvSpPr>
            <a:spLocks noGrp="1"/>
          </p:cNvSpPr>
          <p:nvPr>
            <p:ph type="ftr" sz="quarter" idx="11"/>
          </p:nvPr>
        </p:nvSpPr>
        <p:spPr>
          <a:xfrm>
            <a:off x="457199" y="6492875"/>
            <a:ext cx="76442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illustration by Theodore R. Davis, which was captioned “The Senate as a court of impeachment for the trial of Andrew Johnson,” appeared in </a:t>
            </a:r>
            <a:r>
              <a:rPr lang="en-US" sz="1600" i="1" dirty="0"/>
              <a:t>Harper’s Weekly </a:t>
            </a:r>
            <a:r>
              <a:rPr lang="en-US" sz="1600" dirty="0"/>
              <a:t>in 1868. Here, the House of Representatives brings its grievances against Johnson to the Senate during impeachment hearings.</a:t>
            </a:r>
          </a:p>
        </p:txBody>
      </p:sp>
      <p:pic>
        <p:nvPicPr>
          <p:cNvPr id="9" name="Figure" descr="An illustration shows the House of Representatives bringing its case against President Johnson to the Senate. Representatives sort through papers, convene, and make arguments before the senators."/>
          <p:cNvPicPr>
            <a:picLocks noGrp="1" noChangeAspect="1"/>
          </p:cNvPicPr>
          <p:nvPr>
            <p:ph type="pic" sz="quarter" idx="13"/>
          </p:nvPr>
        </p:nvPicPr>
        <p:blipFill>
          <a:blip r:embed="rId2"/>
          <a:stretch>
            <a:fillRect/>
          </a:stretch>
        </p:blipFill>
        <p:spPr>
          <a:xfrm>
            <a:off x="1832960" y="1122386"/>
            <a:ext cx="531139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16.8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283</TotalTime>
  <Words>1755</Words>
  <Application>Microsoft Office PowerPoint</Application>
  <PresentationFormat>On-screen Show (4:3)</PresentationFormat>
  <Paragraphs>50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 Black</vt:lpstr>
      <vt:lpstr>Calibri</vt:lpstr>
      <vt:lpstr>Essential</vt:lpstr>
      <vt:lpstr>U.S. HISTORY</vt:lpstr>
      <vt:lpstr>Figure 16.1</vt:lpstr>
      <vt:lpstr>Figure 16.2</vt:lpstr>
      <vt:lpstr>Figure 16.3</vt:lpstr>
      <vt:lpstr>Figure 16.4</vt:lpstr>
      <vt:lpstr>Figure 16.5</vt:lpstr>
      <vt:lpstr>Figure 16.6</vt:lpstr>
      <vt:lpstr>Figure 16.7</vt:lpstr>
      <vt:lpstr>Figure 16.8</vt:lpstr>
      <vt:lpstr>Figure 16.9</vt:lpstr>
      <vt:lpstr>Figure 16.10</vt:lpstr>
      <vt:lpstr>Figure 16.11</vt:lpstr>
      <vt:lpstr>Figure 16.12</vt:lpstr>
      <vt:lpstr>Figure 16.13</vt:lpstr>
      <vt:lpstr>Figure 16.14</vt:lpstr>
      <vt:lpstr>Figure 16.15</vt:lpstr>
      <vt:lpstr>Figure 16.16</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16 - The Era of Reconstruction, 1865–1877</dc:title>
  <dc:creator>Spuddy McSpare</dc:creator>
  <cp:lastModifiedBy>Conversion_07</cp:lastModifiedBy>
  <cp:revision>42</cp:revision>
  <dcterms:created xsi:type="dcterms:W3CDTF">2012-06-04T02:13:36Z</dcterms:created>
  <dcterms:modified xsi:type="dcterms:W3CDTF">2017-09-11T10:35:22Z</dcterms:modified>
</cp:coreProperties>
</file>